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65" r:id="rId3"/>
    <p:sldId id="259" r:id="rId4"/>
    <p:sldId id="260" r:id="rId5"/>
    <p:sldId id="262" r:id="rId6"/>
    <p:sldId id="273" r:id="rId7"/>
    <p:sldId id="272" r:id="rId8"/>
    <p:sldId id="276" r:id="rId9"/>
    <p:sldId id="267" r:id="rId10"/>
    <p:sldId id="277" r:id="rId11"/>
    <p:sldId id="270" r:id="rId12"/>
    <p:sldId id="271"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7011" autoAdjust="0"/>
    <p:restoredTop sz="94660"/>
  </p:normalViewPr>
  <p:slideViewPr>
    <p:cSldViewPr snapToGrid="0">
      <p:cViewPr>
        <p:scale>
          <a:sx n="90" d="100"/>
          <a:sy n="90" d="100"/>
        </p:scale>
        <p:origin x="-84" y="-12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BE4C64-092D-47B4-84D0-888A5482677B}" type="datetimeFigureOut">
              <a:rPr lang="en-IN" smtClean="0"/>
              <a:t>06-02-2022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236BCD-0AFA-4ED0-A391-E245B8AB7DA9}"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74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BE4C64-092D-47B4-84D0-888A5482677B}" type="datetimeFigureOut">
              <a:rPr lang="en-IN" smtClean="0"/>
              <a:t>06-02-2022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236BCD-0AFA-4ED0-A391-E245B8AB7DA9}" type="slidenum">
              <a:rPr lang="en-IN" smtClean="0"/>
              <a:t>‹#›</a:t>
            </a:fld>
            <a:endParaRPr lang="en-IN"/>
          </a:p>
        </p:txBody>
      </p:sp>
    </p:spTree>
    <p:extLst>
      <p:ext uri="{BB962C8B-B14F-4D97-AF65-F5344CB8AC3E}">
        <p14:creationId xmlns:p14="http://schemas.microsoft.com/office/powerpoint/2010/main" val="3617566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BE4C64-092D-47B4-84D0-888A5482677B}" type="datetimeFigureOut">
              <a:rPr lang="en-IN" smtClean="0"/>
              <a:t>06-02-2022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236BCD-0AFA-4ED0-A391-E245B8AB7DA9}" type="slidenum">
              <a:rPr lang="en-IN" smtClean="0"/>
              <a:t>‹#›</a:t>
            </a:fld>
            <a:endParaRPr lang="en-IN"/>
          </a:p>
        </p:txBody>
      </p:sp>
    </p:spTree>
    <p:extLst>
      <p:ext uri="{BB962C8B-B14F-4D97-AF65-F5344CB8AC3E}">
        <p14:creationId xmlns:p14="http://schemas.microsoft.com/office/powerpoint/2010/main" val="2782608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BE4C64-092D-47B4-84D0-888A5482677B}" type="datetimeFigureOut">
              <a:rPr lang="en-IN" smtClean="0"/>
              <a:t>06-02-2022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236BCD-0AFA-4ED0-A391-E245B8AB7DA9}" type="slidenum">
              <a:rPr lang="en-IN" smtClean="0"/>
              <a:t>‹#›</a:t>
            </a:fld>
            <a:endParaRPr lang="en-IN"/>
          </a:p>
        </p:txBody>
      </p:sp>
    </p:spTree>
    <p:extLst>
      <p:ext uri="{BB962C8B-B14F-4D97-AF65-F5344CB8AC3E}">
        <p14:creationId xmlns:p14="http://schemas.microsoft.com/office/powerpoint/2010/main" val="1610492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BE4C64-092D-47B4-84D0-888A5482677B}" type="datetimeFigureOut">
              <a:rPr lang="en-IN" smtClean="0"/>
              <a:t>06-02-2022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236BCD-0AFA-4ED0-A391-E245B8AB7DA9}"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8757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BE4C64-092D-47B4-84D0-888A5482677B}" type="datetimeFigureOut">
              <a:rPr lang="en-IN" smtClean="0"/>
              <a:t>06-02-2022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4236BCD-0AFA-4ED0-A391-E245B8AB7DA9}" type="slidenum">
              <a:rPr lang="en-IN" smtClean="0"/>
              <a:t>‹#›</a:t>
            </a:fld>
            <a:endParaRPr lang="en-IN"/>
          </a:p>
        </p:txBody>
      </p:sp>
    </p:spTree>
    <p:extLst>
      <p:ext uri="{BB962C8B-B14F-4D97-AF65-F5344CB8AC3E}">
        <p14:creationId xmlns:p14="http://schemas.microsoft.com/office/powerpoint/2010/main" val="2899394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BE4C64-092D-47B4-84D0-888A5482677B}" type="datetimeFigureOut">
              <a:rPr lang="en-IN" smtClean="0"/>
              <a:t>06-02-2022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4236BCD-0AFA-4ED0-A391-E245B8AB7DA9}" type="slidenum">
              <a:rPr lang="en-IN" smtClean="0"/>
              <a:t>‹#›</a:t>
            </a:fld>
            <a:endParaRPr lang="en-IN"/>
          </a:p>
        </p:txBody>
      </p:sp>
    </p:spTree>
    <p:extLst>
      <p:ext uri="{BB962C8B-B14F-4D97-AF65-F5344CB8AC3E}">
        <p14:creationId xmlns:p14="http://schemas.microsoft.com/office/powerpoint/2010/main" val="319357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BE4C64-092D-47B4-84D0-888A5482677B}" type="datetimeFigureOut">
              <a:rPr lang="en-IN" smtClean="0"/>
              <a:t>06-02-2022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4236BCD-0AFA-4ED0-A391-E245B8AB7DA9}" type="slidenum">
              <a:rPr lang="en-IN" smtClean="0"/>
              <a:t>‹#›</a:t>
            </a:fld>
            <a:endParaRPr lang="en-IN"/>
          </a:p>
        </p:txBody>
      </p:sp>
    </p:spTree>
    <p:extLst>
      <p:ext uri="{BB962C8B-B14F-4D97-AF65-F5344CB8AC3E}">
        <p14:creationId xmlns:p14="http://schemas.microsoft.com/office/powerpoint/2010/main" val="3587172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FBE4C64-092D-47B4-84D0-888A5482677B}" type="datetimeFigureOut">
              <a:rPr lang="en-IN" smtClean="0"/>
              <a:t>06-02-2022</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04236BCD-0AFA-4ED0-A391-E245B8AB7DA9}" type="slidenum">
              <a:rPr lang="en-IN" smtClean="0"/>
              <a:t>‹#›</a:t>
            </a:fld>
            <a:endParaRPr lang="en-IN"/>
          </a:p>
        </p:txBody>
      </p:sp>
    </p:spTree>
    <p:extLst>
      <p:ext uri="{BB962C8B-B14F-4D97-AF65-F5344CB8AC3E}">
        <p14:creationId xmlns:p14="http://schemas.microsoft.com/office/powerpoint/2010/main" val="3488266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FBE4C64-092D-47B4-84D0-888A5482677B}" type="datetimeFigureOut">
              <a:rPr lang="en-IN" smtClean="0"/>
              <a:t>06-02-2022</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4236BCD-0AFA-4ED0-A391-E245B8AB7DA9}" type="slidenum">
              <a:rPr lang="en-IN" smtClean="0"/>
              <a:t>‹#›</a:t>
            </a:fld>
            <a:endParaRPr lang="en-IN"/>
          </a:p>
        </p:txBody>
      </p:sp>
    </p:spTree>
    <p:extLst>
      <p:ext uri="{BB962C8B-B14F-4D97-AF65-F5344CB8AC3E}">
        <p14:creationId xmlns:p14="http://schemas.microsoft.com/office/powerpoint/2010/main" val="1428641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BE4C64-092D-47B4-84D0-888A5482677B}" type="datetimeFigureOut">
              <a:rPr lang="en-IN" smtClean="0"/>
              <a:t>06-02-2022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4236BCD-0AFA-4ED0-A391-E245B8AB7DA9}" type="slidenum">
              <a:rPr lang="en-IN" smtClean="0"/>
              <a:t>‹#›</a:t>
            </a:fld>
            <a:endParaRPr lang="en-IN"/>
          </a:p>
        </p:txBody>
      </p:sp>
    </p:spTree>
    <p:extLst>
      <p:ext uri="{BB962C8B-B14F-4D97-AF65-F5344CB8AC3E}">
        <p14:creationId xmlns:p14="http://schemas.microsoft.com/office/powerpoint/2010/main" val="3960278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FBE4C64-092D-47B4-84D0-888A5482677B}" type="datetimeFigureOut">
              <a:rPr lang="en-IN" smtClean="0"/>
              <a:t>06-02-2022</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4236BCD-0AFA-4ED0-A391-E245B8AB7DA9}"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12167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hyperlink" Target="https://www.carvana.com/" TargetMode="Externa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hyperlink" Target="https://www.carmax.com/" TargetMode="External"/><Relationship Id="rId5" Type="http://schemas.openxmlformats.org/officeDocument/2006/relationships/hyperlink" Target="https://www.scribbr.com/methodology/research-ethics/" TargetMode="External"/><Relationship Id="rId4" Type="http://schemas.openxmlformats.org/officeDocument/2006/relationships/hyperlink" Target="https://www.kaggle.com/aishwaryamuthukumar/cars-dataset-audi-bmw-ford-hyundai-skoda-vw"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5"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5" Type="http://schemas.openxmlformats.org/officeDocument/2006/relationships/image" Target="../media/image2.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3A1B31-FB6E-47C6-94A1-C1D305191C3A}"/>
              </a:ext>
            </a:extLst>
          </p:cNvPr>
          <p:cNvSpPr>
            <a:spLocks noGrp="1"/>
          </p:cNvSpPr>
          <p:nvPr>
            <p:ph type="ctrTitle"/>
          </p:nvPr>
        </p:nvSpPr>
        <p:spPr/>
        <p:txBody>
          <a:bodyPr>
            <a:normAutofit/>
          </a:bodyPr>
          <a:lstStyle/>
          <a:p>
            <a:r>
              <a:rPr lang="en-IN" b="0" i="0" dirty="0" smtClean="0">
                <a:solidFill>
                  <a:srgbClr val="000000"/>
                </a:solidFill>
                <a:effectLst/>
                <a:latin typeface="+mn-lt"/>
              </a:rPr>
              <a:t>Car Price </a:t>
            </a:r>
            <a:r>
              <a:rPr lang="en-IN" b="0" i="0" dirty="0">
                <a:solidFill>
                  <a:srgbClr val="000000"/>
                </a:solidFill>
                <a:effectLst/>
                <a:latin typeface="+mn-lt"/>
              </a:rPr>
              <a:t>Prediction</a:t>
            </a:r>
            <a:br>
              <a:rPr lang="en-IN" b="0" i="0" dirty="0">
                <a:solidFill>
                  <a:srgbClr val="000000"/>
                </a:solidFill>
                <a:effectLst/>
                <a:latin typeface="+mn-lt"/>
              </a:rPr>
            </a:br>
            <a:endParaRPr lang="en-IN" dirty="0">
              <a:latin typeface="+mn-lt"/>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87894253"/>
      </p:ext>
    </p:extLst>
  </p:cSld>
  <p:clrMapOvr>
    <a:masterClrMapping/>
  </p:clrMapOvr>
  <mc:AlternateContent xmlns:mc="http://schemas.openxmlformats.org/markup-compatibility/2006">
    <mc:Choice xmlns:p14="http://schemas.microsoft.com/office/powerpoint/2010/main" Requires="p14">
      <p:transition spd="slow" p14:dur="2000" advTm="12837"/>
    </mc:Choice>
    <mc:Fallback>
      <p:transition spd="slow" advTm="12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Build Model</a:t>
            </a:r>
            <a:endParaRPr lang="en-US" dirty="0"/>
          </a:p>
        </p:txBody>
      </p:sp>
      <p:sp>
        <p:nvSpPr>
          <p:cNvPr id="3" name="Content Placeholder 2"/>
          <p:cNvSpPr>
            <a:spLocks noGrp="1"/>
          </p:cNvSpPr>
          <p:nvPr>
            <p:ph idx="1"/>
          </p:nvPr>
        </p:nvSpPr>
        <p:spPr>
          <a:xfrm>
            <a:off x="1150443" y="2217873"/>
            <a:ext cx="4165836" cy="1684276"/>
          </a:xfrm>
        </p:spPr>
        <p:txBody>
          <a:bodyPr/>
          <a:lstStyle/>
          <a:p>
            <a:pPr>
              <a:buFont typeface="Wingdings" pitchFamily="2" charset="2"/>
              <a:buChar char="q"/>
            </a:pPr>
            <a:r>
              <a:rPr lang="en-US" dirty="0" smtClean="0"/>
              <a:t>By using the Random Forest </a:t>
            </a:r>
            <a:r>
              <a:rPr lang="en-US" dirty="0" err="1" smtClean="0"/>
              <a:t>Regressor</a:t>
            </a:r>
            <a:r>
              <a:rPr lang="en-US" dirty="0" smtClean="0"/>
              <a:t> we can see the accuracy of the model is 90.24% which is very good to predict the car price.</a:t>
            </a:r>
            <a:endParaRPr lang="en-US" dirty="0"/>
          </a:p>
        </p:txBody>
      </p:sp>
      <p:pic>
        <p:nvPicPr>
          <p:cNvPr id="1026"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8688" y="1860698"/>
            <a:ext cx="6209415" cy="146729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6279" y="3567445"/>
            <a:ext cx="6209413" cy="17807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p:cNvSpPr>
            <a:spLocks noChangeArrowheads="1"/>
          </p:cNvSpPr>
          <p:nvPr/>
        </p:nvSpPr>
        <p:spPr bwMode="auto">
          <a:xfrm>
            <a:off x="0" y="13239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Rectangle 5"/>
          <p:cNvSpPr>
            <a:spLocks noChangeArrowheads="1"/>
          </p:cNvSpPr>
          <p:nvPr/>
        </p:nvSpPr>
        <p:spPr bwMode="auto">
          <a:xfrm>
            <a:off x="0" y="26479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31461215"/>
      </p:ext>
    </p:extLst>
  </p:cSld>
  <p:clrMapOvr>
    <a:masterClrMapping/>
  </p:clrMapOvr>
  <mc:AlternateContent xmlns:mc="http://schemas.openxmlformats.org/markup-compatibility/2006">
    <mc:Choice xmlns:p14="http://schemas.microsoft.com/office/powerpoint/2010/main" Requires="p14">
      <p:transition spd="slow" p14:dur="2000" advTm="28880"/>
    </mc:Choice>
    <mc:Fallback>
      <p:transition spd="slow" advTm="28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F5D108-695C-4EB6-B40A-C56B5C5F1772}"/>
              </a:ext>
            </a:extLst>
          </p:cNvPr>
          <p:cNvSpPr>
            <a:spLocks noGrp="1"/>
          </p:cNvSpPr>
          <p:nvPr>
            <p:ph type="title"/>
          </p:nvPr>
        </p:nvSpPr>
        <p:spPr/>
        <p:txBody>
          <a:bodyPr>
            <a:normAutofit/>
          </a:bodyPr>
          <a:lstStyle/>
          <a:p>
            <a:r>
              <a:rPr lang="en-IN" sz="4400" b="1" dirty="0"/>
              <a:t>Conclusion</a:t>
            </a:r>
          </a:p>
        </p:txBody>
      </p:sp>
      <p:sp>
        <p:nvSpPr>
          <p:cNvPr id="3" name="Content Placeholder 2">
            <a:extLst>
              <a:ext uri="{FF2B5EF4-FFF2-40B4-BE49-F238E27FC236}">
                <a16:creationId xmlns:a16="http://schemas.microsoft.com/office/drawing/2014/main" xmlns="" id="{F9C6D214-95D2-4090-B1BA-76A8709C94FA}"/>
              </a:ext>
            </a:extLst>
          </p:cNvPr>
          <p:cNvSpPr>
            <a:spLocks noGrp="1"/>
          </p:cNvSpPr>
          <p:nvPr>
            <p:ph idx="1"/>
          </p:nvPr>
        </p:nvSpPr>
        <p:spPr>
          <a:xfrm>
            <a:off x="1097280" y="2088934"/>
            <a:ext cx="10058400" cy="4023360"/>
          </a:xfrm>
        </p:spPr>
        <p:txBody>
          <a:bodyPr/>
          <a:lstStyle/>
          <a:p>
            <a:pPr>
              <a:buFont typeface="Wingdings" pitchFamily="2" charset="2"/>
              <a:buChar char="q"/>
            </a:pPr>
            <a:endParaRPr lang="en-US" sz="1800" dirty="0" smtClean="0">
              <a:effectLst/>
              <a:latin typeface="Trebuchet MS" panose="020B0603020202020204" pitchFamily="34" charset="0"/>
              <a:ea typeface="Calibri" panose="020F0502020204030204" pitchFamily="34" charset="0"/>
              <a:cs typeface="Latha" panose="020B0604020202020204" pitchFamily="34" charset="0"/>
            </a:endParaRPr>
          </a:p>
          <a:p>
            <a:pPr>
              <a:buFont typeface="Wingdings" pitchFamily="2" charset="2"/>
              <a:buChar char="q"/>
            </a:pPr>
            <a:r>
              <a:rPr lang="en-US" sz="1800" dirty="0">
                <a:latin typeface="Trebuchet MS" panose="020B0603020202020204" pitchFamily="34" charset="0"/>
                <a:ea typeface="Calibri" panose="020F0502020204030204" pitchFamily="34" charset="0"/>
                <a:cs typeface="Latha" panose="020B0604020202020204" pitchFamily="34" charset="0"/>
              </a:rPr>
              <a:t> </a:t>
            </a:r>
            <a:r>
              <a:rPr lang="en-US" sz="1800" dirty="0" smtClean="0">
                <a:latin typeface="Trebuchet MS" panose="020B0603020202020204" pitchFamily="34" charset="0"/>
                <a:ea typeface="Calibri" panose="020F0502020204030204" pitchFamily="34" charset="0"/>
                <a:cs typeface="Latha" panose="020B0604020202020204" pitchFamily="34" charset="0"/>
              </a:rPr>
              <a:t>Old cars and More </a:t>
            </a:r>
            <a:r>
              <a:rPr lang="en-US" sz="1800" dirty="0" smtClean="0">
                <a:effectLst/>
                <a:latin typeface="Trebuchet MS" panose="020B0603020202020204" pitchFamily="34" charset="0"/>
                <a:ea typeface="Calibri" panose="020F0502020204030204" pitchFamily="34" charset="0"/>
                <a:cs typeface="Latha" panose="020B0604020202020204" pitchFamily="34" charset="0"/>
              </a:rPr>
              <a:t>Mileage reduces the cost of car. </a:t>
            </a:r>
            <a:endParaRPr lang="en-US" sz="1800" dirty="0" smtClean="0">
              <a:effectLst/>
              <a:latin typeface="Trebuchet MS" panose="020B0603020202020204" pitchFamily="34" charset="0"/>
              <a:ea typeface="Calibri" panose="020F0502020204030204" pitchFamily="34" charset="0"/>
              <a:cs typeface="Latha" panose="020B0604020202020204" pitchFamily="34" charset="0"/>
            </a:endParaRPr>
          </a:p>
          <a:p>
            <a:pPr>
              <a:buFont typeface="Wingdings" pitchFamily="2" charset="2"/>
              <a:buChar char="q"/>
            </a:pPr>
            <a:endParaRPr lang="en-US" sz="1800" dirty="0">
              <a:effectLst/>
              <a:latin typeface="Trebuchet MS" panose="020B0603020202020204" pitchFamily="34" charset="0"/>
              <a:ea typeface="Calibri" panose="020F0502020204030204" pitchFamily="34" charset="0"/>
              <a:cs typeface="Latha" panose="020B0604020202020204" pitchFamily="34" charset="0"/>
            </a:endParaRPr>
          </a:p>
          <a:p>
            <a:pPr>
              <a:buFont typeface="Wingdings" pitchFamily="2" charset="2"/>
              <a:buChar char="q"/>
            </a:pPr>
            <a:r>
              <a:rPr lang="en-US" sz="1800" dirty="0" smtClean="0">
                <a:effectLst/>
                <a:latin typeface="Trebuchet MS" panose="020B0603020202020204" pitchFamily="34" charset="0"/>
                <a:ea typeface="Calibri" panose="020F0502020204030204" pitchFamily="34" charset="0"/>
                <a:cs typeface="Latha" panose="020B0604020202020204" pitchFamily="34" charset="0"/>
              </a:rPr>
              <a:t> Based </a:t>
            </a:r>
            <a:r>
              <a:rPr lang="en-US" sz="1800" dirty="0">
                <a:effectLst/>
                <a:latin typeface="Trebuchet MS" panose="020B0603020202020204" pitchFamily="34" charset="0"/>
                <a:ea typeface="Calibri" panose="020F0502020204030204" pitchFamily="34" charset="0"/>
                <a:cs typeface="Latha" panose="020B0604020202020204" pitchFamily="34" charset="0"/>
              </a:rPr>
              <a:t>on a comparison of the </a:t>
            </a:r>
            <a:r>
              <a:rPr lang="en-US" sz="1800" dirty="0" smtClean="0">
                <a:effectLst/>
                <a:latin typeface="Trebuchet MS" panose="020B0603020202020204" pitchFamily="34" charset="0"/>
                <a:ea typeface="Calibri" panose="020F0502020204030204" pitchFamily="34" charset="0"/>
                <a:cs typeface="Latha" panose="020B0604020202020204" pitchFamily="34" charset="0"/>
              </a:rPr>
              <a:t>Regression models</a:t>
            </a:r>
            <a:r>
              <a:rPr lang="en-US" sz="1800" dirty="0">
                <a:effectLst/>
                <a:latin typeface="Trebuchet MS" panose="020B0603020202020204" pitchFamily="34" charset="0"/>
                <a:ea typeface="Calibri" panose="020F0502020204030204" pitchFamily="34" charset="0"/>
                <a:cs typeface="Latha" panose="020B0604020202020204" pitchFamily="34" charset="0"/>
              </a:rPr>
              <a:t>, we recommend that </a:t>
            </a:r>
            <a:r>
              <a:rPr lang="en-US" sz="1800" dirty="0" smtClean="0">
                <a:effectLst/>
                <a:latin typeface="Trebuchet MS" panose="020B0603020202020204" pitchFamily="34" charset="0"/>
                <a:ea typeface="Calibri" panose="020F0502020204030204" pitchFamily="34" charset="0"/>
                <a:cs typeface="Latha" panose="020B0604020202020204" pitchFamily="34" charset="0"/>
              </a:rPr>
              <a:t>Random forest Regression </a:t>
            </a:r>
            <a:r>
              <a:rPr lang="en-US" sz="1800" dirty="0" smtClean="0">
                <a:effectLst/>
                <a:latin typeface="Trebuchet MS" panose="020B0603020202020204" pitchFamily="34" charset="0"/>
                <a:ea typeface="Calibri" panose="020F0502020204030204" pitchFamily="34" charset="0"/>
                <a:cs typeface="Latha" panose="020B0604020202020204" pitchFamily="34" charset="0"/>
              </a:rPr>
              <a:t>model </a:t>
            </a:r>
            <a:r>
              <a:rPr lang="en-US" sz="1800" dirty="0">
                <a:effectLst/>
                <a:latin typeface="Trebuchet MS" panose="020B0603020202020204" pitchFamily="34" charset="0"/>
                <a:ea typeface="Calibri" panose="020F0502020204030204" pitchFamily="34" charset="0"/>
                <a:cs typeface="Latha" panose="020B0604020202020204" pitchFamily="34" charset="0"/>
              </a:rPr>
              <a:t>would be a better performing model to predict </a:t>
            </a:r>
            <a:r>
              <a:rPr lang="en-US" sz="1800" dirty="0" smtClean="0">
                <a:effectLst/>
                <a:latin typeface="Trebuchet MS" panose="020B0603020202020204" pitchFamily="34" charset="0"/>
                <a:ea typeface="Calibri" panose="020F0502020204030204" pitchFamily="34" charset="0"/>
                <a:cs typeface="Latha" panose="020B0604020202020204" pitchFamily="34" charset="0"/>
              </a:rPr>
              <a:t>the </a:t>
            </a:r>
            <a:r>
              <a:rPr lang="en-US" sz="1800" dirty="0" smtClean="0">
                <a:effectLst/>
                <a:latin typeface="Trebuchet MS" panose="020B0603020202020204" pitchFamily="34" charset="0"/>
                <a:ea typeface="Calibri" panose="020F0502020204030204" pitchFamily="34" charset="0"/>
                <a:cs typeface="Latha" panose="020B0604020202020204" pitchFamily="34" charset="0"/>
              </a:rPr>
              <a:t>Car price. </a:t>
            </a:r>
            <a:endParaRPr lang="en-US" sz="1800" dirty="0" smtClean="0">
              <a:effectLst/>
              <a:latin typeface="Trebuchet MS" panose="020B0603020202020204" pitchFamily="34" charset="0"/>
              <a:ea typeface="Calibri" panose="020F0502020204030204" pitchFamily="34" charset="0"/>
              <a:cs typeface="Latha" panose="020B0604020202020204" pitchFamily="34" charset="0"/>
            </a:endParaRPr>
          </a:p>
          <a:p>
            <a:pPr>
              <a:buFont typeface="Wingdings" pitchFamily="2" charset="2"/>
              <a:buChar char="q"/>
            </a:pPr>
            <a:endParaRPr lang="en-US" sz="1800" dirty="0">
              <a:latin typeface="Trebuchet MS" panose="020B0603020202020204" pitchFamily="34" charset="0"/>
              <a:ea typeface="Calibri" panose="020F0502020204030204" pitchFamily="34" charset="0"/>
              <a:cs typeface="Latha" panose="020B0604020202020204" pitchFamily="34" charset="0"/>
            </a:endParaRPr>
          </a:p>
          <a:p>
            <a:pPr>
              <a:buFont typeface="Wingdings" pitchFamily="2" charset="2"/>
              <a:buChar char="q"/>
            </a:pPr>
            <a:r>
              <a:rPr lang="en-US" sz="1800" dirty="0" smtClean="0">
                <a:effectLst/>
                <a:latin typeface="Trebuchet MS" panose="020B0603020202020204" pitchFamily="34" charset="0"/>
                <a:ea typeface="Calibri" panose="020F0502020204030204" pitchFamily="34" charset="0"/>
                <a:cs typeface="Latha" panose="020B0604020202020204" pitchFamily="34" charset="0"/>
              </a:rPr>
              <a:t>Based on the </a:t>
            </a:r>
            <a:r>
              <a:rPr lang="en-US" sz="1800" dirty="0" smtClean="0">
                <a:effectLst/>
                <a:latin typeface="Trebuchet MS" panose="020B0603020202020204" pitchFamily="34" charset="0"/>
                <a:ea typeface="Calibri" panose="020F0502020204030204" pitchFamily="34" charset="0"/>
                <a:cs typeface="Latha" panose="020B0604020202020204" pitchFamily="34" charset="0"/>
              </a:rPr>
              <a:t>Car price</a:t>
            </a:r>
            <a:r>
              <a:rPr lang="en-US" sz="1800" dirty="0" smtClean="0">
                <a:latin typeface="Trebuchet MS" panose="020B0603020202020204" pitchFamily="34" charset="0"/>
                <a:ea typeface="Calibri" panose="020F0502020204030204" pitchFamily="34" charset="0"/>
                <a:cs typeface="Latha" panose="020B0604020202020204" pitchFamily="34" charset="0"/>
              </a:rPr>
              <a:t>, Customer can decide whether to buy a car or not.</a:t>
            </a:r>
            <a:endParaRPr lang="en-US" sz="1800" dirty="0">
              <a:effectLst/>
              <a:latin typeface="Trebuchet MS" panose="020B0603020202020204" pitchFamily="34" charset="0"/>
              <a:ea typeface="Calibri" panose="020F0502020204030204" pitchFamily="34" charset="0"/>
              <a:cs typeface="Latha" panose="020B0604020202020204" pitchFamily="34" charset="0"/>
            </a:endParaRPr>
          </a:p>
          <a:p>
            <a:endParaRPr lang="en-IN"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10224070"/>
      </p:ext>
    </p:extLst>
  </p:cSld>
  <p:clrMapOvr>
    <a:masterClrMapping/>
  </p:clrMapOvr>
  <mc:AlternateContent xmlns:mc="http://schemas.openxmlformats.org/markup-compatibility/2006">
    <mc:Choice xmlns:p14="http://schemas.microsoft.com/office/powerpoint/2010/main" Requires="p14">
      <p:transition spd="slow" p14:dur="2000" advTm="27801"/>
    </mc:Choice>
    <mc:Fallback>
      <p:transition spd="slow" advTm="27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F5D108-695C-4EB6-B40A-C56B5C5F1772}"/>
              </a:ext>
            </a:extLst>
          </p:cNvPr>
          <p:cNvSpPr>
            <a:spLocks noGrp="1"/>
          </p:cNvSpPr>
          <p:nvPr>
            <p:ph type="title"/>
          </p:nvPr>
        </p:nvSpPr>
        <p:spPr/>
        <p:txBody>
          <a:bodyPr>
            <a:normAutofit/>
          </a:bodyPr>
          <a:lstStyle/>
          <a:p>
            <a:r>
              <a:rPr lang="en-IN" sz="4400" b="1" dirty="0"/>
              <a:t>Reference</a:t>
            </a:r>
          </a:p>
        </p:txBody>
      </p:sp>
      <p:sp>
        <p:nvSpPr>
          <p:cNvPr id="3" name="Content Placeholder 2">
            <a:extLst>
              <a:ext uri="{FF2B5EF4-FFF2-40B4-BE49-F238E27FC236}">
                <a16:creationId xmlns:a16="http://schemas.microsoft.com/office/drawing/2014/main" xmlns="" id="{F9C6D214-95D2-4090-B1BA-76A8709C94FA}"/>
              </a:ext>
            </a:extLst>
          </p:cNvPr>
          <p:cNvSpPr>
            <a:spLocks noGrp="1"/>
          </p:cNvSpPr>
          <p:nvPr>
            <p:ph idx="1"/>
          </p:nvPr>
        </p:nvSpPr>
        <p:spPr/>
        <p:txBody>
          <a:bodyPr/>
          <a:lstStyle/>
          <a:p>
            <a:pPr lvl="0"/>
            <a:r>
              <a:rPr lang="en-US" sz="1800" dirty="0" err="1"/>
              <a:t>Kaggle</a:t>
            </a:r>
            <a:r>
              <a:rPr lang="en-US" sz="1800" dirty="0"/>
              <a:t> link for a dataset: </a:t>
            </a:r>
            <a:r>
              <a:rPr lang="en-US" sz="1800" u="sng" dirty="0">
                <a:hlinkClick r:id="rId4"/>
              </a:rPr>
              <a:t>https://www.kaggle.com/aishwaryamuthukumar/cars-dataset-audi-bmw-ford-hyundai-skoda-vw</a:t>
            </a:r>
            <a:endParaRPr lang="en-US" sz="1800" dirty="0"/>
          </a:p>
          <a:p>
            <a:pPr lvl="0"/>
            <a:r>
              <a:rPr lang="en-US" sz="1800" u="sng" dirty="0">
                <a:hlinkClick r:id="rId5"/>
              </a:rPr>
              <a:t>https://www.scribbr.com/methodology/research-ethics/</a:t>
            </a:r>
            <a:endParaRPr lang="en-US" sz="1800" dirty="0"/>
          </a:p>
          <a:p>
            <a:pPr lvl="0"/>
            <a:r>
              <a:rPr lang="en-US" sz="1800" u="sng" dirty="0">
                <a:hlinkClick r:id="rId6"/>
              </a:rPr>
              <a:t>https://www.carmax.com/</a:t>
            </a:r>
            <a:endParaRPr lang="en-US" sz="1800" dirty="0"/>
          </a:p>
          <a:p>
            <a:pPr lvl="0"/>
            <a:r>
              <a:rPr lang="en-US" sz="1800" u="sng" dirty="0">
                <a:hlinkClick r:id="rId7"/>
              </a:rPr>
              <a:t>https://www.carvana.com/</a:t>
            </a:r>
            <a:endParaRPr lang="en-US" sz="18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44739851"/>
      </p:ext>
    </p:extLst>
  </p:cSld>
  <p:clrMapOvr>
    <a:masterClrMapping/>
  </p:clrMapOvr>
  <mc:AlternateContent xmlns:mc="http://schemas.openxmlformats.org/markup-compatibility/2006">
    <mc:Choice xmlns:p14="http://schemas.microsoft.com/office/powerpoint/2010/main" Requires="p14">
      <p:transition spd="slow" p14:dur="2000" advTm="4874"/>
    </mc:Choice>
    <mc:Fallback>
      <p:transition spd="slow" advTm="4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FD0734-9483-4E8A-B920-D7336A78AC3B}"/>
              </a:ext>
            </a:extLst>
          </p:cNvPr>
          <p:cNvSpPr>
            <a:spLocks noGrp="1"/>
          </p:cNvSpPr>
          <p:nvPr>
            <p:ph type="title"/>
          </p:nvPr>
        </p:nvSpPr>
        <p:spPr>
          <a:xfrm>
            <a:off x="1097280" y="286603"/>
            <a:ext cx="10058400" cy="1450757"/>
          </a:xfrm>
        </p:spPr>
        <p:txBody>
          <a:bodyPr>
            <a:normAutofit/>
          </a:bodyPr>
          <a:lstStyle/>
          <a:p>
            <a:r>
              <a:rPr lang="en-IN" b="1"/>
              <a:t>Background of the problem</a:t>
            </a:r>
          </a:p>
        </p:txBody>
      </p:sp>
      <p:sp>
        <p:nvSpPr>
          <p:cNvPr id="3" name="Content Placeholder 2">
            <a:extLst>
              <a:ext uri="{FF2B5EF4-FFF2-40B4-BE49-F238E27FC236}">
                <a16:creationId xmlns:a16="http://schemas.microsoft.com/office/drawing/2014/main" xmlns="" id="{13143ED5-6AEE-4AA7-8015-DB15F07EC060}"/>
              </a:ext>
            </a:extLst>
          </p:cNvPr>
          <p:cNvSpPr>
            <a:spLocks noGrp="1"/>
          </p:cNvSpPr>
          <p:nvPr>
            <p:ph idx="1"/>
          </p:nvPr>
        </p:nvSpPr>
        <p:spPr>
          <a:xfrm>
            <a:off x="1097279" y="1845734"/>
            <a:ext cx="9664099" cy="1886294"/>
          </a:xfrm>
        </p:spPr>
        <p:txBody>
          <a:bodyPr>
            <a:normAutofit/>
          </a:bodyPr>
          <a:lstStyle/>
          <a:p>
            <a:pPr algn="just">
              <a:buFont typeface="Wingdings" pitchFamily="2" charset="2"/>
              <a:buChar char="q"/>
            </a:pPr>
            <a:r>
              <a:rPr lang="en-US" dirty="0" smtClean="0"/>
              <a:t> New </a:t>
            </a:r>
            <a:r>
              <a:rPr lang="en-US" dirty="0"/>
              <a:t>cars cannot be afforded by most of the people due to various factors, so all these customers opt for a used car with best features due to which the demand for used cars is always increasing. To stay in the market competition we should always offer a best price which is best to both to customer and the owner. The model we are going to create would help us in identifying the price of the car based the parameters that we would be passing would help us tag a better price on the car.</a:t>
            </a:r>
            <a:endParaRPr lang="en-IN" dirty="0">
              <a:latin typeface="Trebuchet MS" panose="020B0603020202020204" pitchFamily="34"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62137807"/>
      </p:ext>
    </p:extLst>
  </p:cSld>
  <p:clrMapOvr>
    <a:masterClrMapping/>
  </p:clrMapOvr>
  <mc:AlternateContent xmlns:mc="http://schemas.openxmlformats.org/markup-compatibility/2006">
    <mc:Choice xmlns:p14="http://schemas.microsoft.com/office/powerpoint/2010/main" Requires="p14">
      <p:transition spd="slow" p14:dur="2000" advTm="22023"/>
    </mc:Choice>
    <mc:Fallback>
      <p:transition spd="slow" advTm="22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FD0734-9483-4E8A-B920-D7336A78AC3B}"/>
              </a:ext>
            </a:extLst>
          </p:cNvPr>
          <p:cNvSpPr>
            <a:spLocks noGrp="1"/>
          </p:cNvSpPr>
          <p:nvPr>
            <p:ph type="title"/>
          </p:nvPr>
        </p:nvSpPr>
        <p:spPr>
          <a:xfrm>
            <a:off x="1158834" y="860660"/>
            <a:ext cx="11018520" cy="816219"/>
          </a:xfrm>
        </p:spPr>
        <p:txBody>
          <a:bodyPr anchor="b">
            <a:normAutofit/>
          </a:bodyPr>
          <a:lstStyle/>
          <a:p>
            <a:r>
              <a:rPr lang="en-IN" sz="4400" b="1" dirty="0"/>
              <a:t>Proposal</a:t>
            </a:r>
          </a:p>
        </p:txBody>
      </p:sp>
      <p:sp>
        <p:nvSpPr>
          <p:cNvPr id="3" name="Content Placeholder 2">
            <a:extLst>
              <a:ext uri="{FF2B5EF4-FFF2-40B4-BE49-F238E27FC236}">
                <a16:creationId xmlns:a16="http://schemas.microsoft.com/office/drawing/2014/main" xmlns="" id="{13143ED5-6AEE-4AA7-8015-DB15F07EC060}"/>
              </a:ext>
            </a:extLst>
          </p:cNvPr>
          <p:cNvSpPr>
            <a:spLocks noGrp="1"/>
          </p:cNvSpPr>
          <p:nvPr>
            <p:ph idx="1"/>
          </p:nvPr>
        </p:nvSpPr>
        <p:spPr>
          <a:xfrm>
            <a:off x="1158834" y="1979476"/>
            <a:ext cx="9845831" cy="1665079"/>
          </a:xfrm>
        </p:spPr>
        <p:txBody>
          <a:bodyPr anchor="t">
            <a:noAutofit/>
          </a:bodyPr>
          <a:lstStyle/>
          <a:p>
            <a:pPr marL="342900" marR="0" lvl="0" indent="-342900">
              <a:spcBef>
                <a:spcPts val="0"/>
              </a:spcBef>
              <a:spcAft>
                <a:spcPts val="0"/>
              </a:spcAft>
              <a:buFont typeface="Symbol" panose="05050102010706020507" pitchFamily="18" charset="2"/>
              <a:buChar char=""/>
            </a:pPr>
            <a:r>
              <a:rPr lang="en-US" dirty="0">
                <a:effectLst/>
                <a:latin typeface="Trebuchet MS" panose="020B0603020202020204" pitchFamily="34" charset="0"/>
                <a:ea typeface="Times New Roman" panose="02020603050405020304" pitchFamily="18" charset="0"/>
              </a:rPr>
              <a:t>Using Machine learning algorithms, we will predict if </a:t>
            </a:r>
            <a:r>
              <a:rPr lang="en-US" dirty="0" smtClean="0">
                <a:effectLst/>
                <a:latin typeface="Trebuchet MS" panose="020B0603020202020204" pitchFamily="34" charset="0"/>
                <a:ea typeface="Times New Roman" panose="02020603050405020304" pitchFamily="18" charset="0"/>
              </a:rPr>
              <a:t>car price of a used car.</a:t>
            </a:r>
            <a:endParaRPr lang="en-IN"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endParaRPr lang="en-US" dirty="0" smtClean="0">
              <a:effectLst/>
              <a:latin typeface="Trebuchet MS" panose="020B0603020202020204" pitchFamily="34" charset="0"/>
              <a:ea typeface="Calibri" panose="020F0502020204030204" pitchFamily="34" charset="0"/>
              <a:cs typeface="Latha" panose="020B0604020202020204" pitchFamily="34" charset="0"/>
            </a:endParaRPr>
          </a:p>
          <a:p>
            <a:pPr marL="342900" marR="0" lvl="0" indent="-342900">
              <a:spcBef>
                <a:spcPts val="0"/>
              </a:spcBef>
              <a:spcAft>
                <a:spcPts val="0"/>
              </a:spcAft>
              <a:buFont typeface="Symbol" panose="05050102010706020507" pitchFamily="18" charset="2"/>
              <a:buChar char=""/>
            </a:pPr>
            <a:r>
              <a:rPr lang="en-US" dirty="0" smtClean="0">
                <a:effectLst/>
                <a:latin typeface="Trebuchet MS" panose="020B0603020202020204" pitchFamily="34" charset="0"/>
                <a:ea typeface="Calibri" panose="020F0502020204030204" pitchFamily="34" charset="0"/>
                <a:cs typeface="Latha" panose="020B0604020202020204" pitchFamily="34" charset="0"/>
              </a:rPr>
              <a:t>Train </a:t>
            </a:r>
            <a:r>
              <a:rPr lang="en-US" dirty="0">
                <a:effectLst/>
                <a:latin typeface="Trebuchet MS" panose="020B0603020202020204" pitchFamily="34" charset="0"/>
                <a:ea typeface="Calibri" panose="020F0502020204030204" pitchFamily="34" charset="0"/>
                <a:cs typeface="Latha" panose="020B0604020202020204" pitchFamily="34" charset="0"/>
              </a:rPr>
              <a:t>the data with </a:t>
            </a:r>
            <a:r>
              <a:rPr lang="en-US" dirty="0" smtClean="0">
                <a:latin typeface="Trebuchet MS" panose="020B0603020202020204" pitchFamily="34" charset="0"/>
                <a:ea typeface="Calibri" panose="020F0502020204030204" pitchFamily="34" charset="0"/>
                <a:cs typeface="Latha" panose="020B0604020202020204" pitchFamily="34" charset="0"/>
              </a:rPr>
              <a:t>80</a:t>
            </a:r>
            <a:r>
              <a:rPr lang="en-US" dirty="0" smtClean="0">
                <a:effectLst/>
                <a:latin typeface="Trebuchet MS" panose="020B0603020202020204" pitchFamily="34" charset="0"/>
                <a:ea typeface="Calibri" panose="020F0502020204030204" pitchFamily="34" charset="0"/>
                <a:cs typeface="Latha" panose="020B0604020202020204" pitchFamily="34" charset="0"/>
              </a:rPr>
              <a:t>% </a:t>
            </a:r>
            <a:r>
              <a:rPr lang="en-US" dirty="0">
                <a:effectLst/>
                <a:latin typeface="Trebuchet MS" panose="020B0603020202020204" pitchFamily="34" charset="0"/>
                <a:ea typeface="Calibri" panose="020F0502020204030204" pitchFamily="34" charset="0"/>
                <a:cs typeface="Latha" panose="020B0604020202020204" pitchFamily="34" charset="0"/>
              </a:rPr>
              <a:t>of the dataset and test with the remaining </a:t>
            </a:r>
            <a:r>
              <a:rPr lang="en-US" dirty="0" smtClean="0">
                <a:latin typeface="Trebuchet MS" panose="020B0603020202020204" pitchFamily="34" charset="0"/>
                <a:ea typeface="Calibri" panose="020F0502020204030204" pitchFamily="34" charset="0"/>
                <a:cs typeface="Latha" panose="020B0604020202020204" pitchFamily="34" charset="0"/>
              </a:rPr>
              <a:t>20</a:t>
            </a:r>
            <a:r>
              <a:rPr lang="en-US" dirty="0" smtClean="0">
                <a:effectLst/>
                <a:latin typeface="Trebuchet MS" panose="020B0603020202020204" pitchFamily="34" charset="0"/>
                <a:ea typeface="Calibri" panose="020F0502020204030204" pitchFamily="34" charset="0"/>
                <a:cs typeface="Latha" panose="020B0604020202020204" pitchFamily="34" charset="0"/>
              </a:rPr>
              <a:t>% </a:t>
            </a:r>
            <a:r>
              <a:rPr lang="en-US" dirty="0">
                <a:effectLst/>
                <a:latin typeface="Trebuchet MS" panose="020B0603020202020204" pitchFamily="34" charset="0"/>
                <a:ea typeface="Calibri" panose="020F0502020204030204" pitchFamily="34" charset="0"/>
                <a:cs typeface="Latha" panose="020B0604020202020204" pitchFamily="34" charset="0"/>
              </a:rPr>
              <a:t>of the dataset</a:t>
            </a:r>
            <a:r>
              <a:rPr lang="en-US" dirty="0" smtClean="0">
                <a:effectLst/>
                <a:latin typeface="Trebuchet MS" panose="020B0603020202020204" pitchFamily="34" charset="0"/>
                <a:ea typeface="Calibri" panose="020F0502020204030204" pitchFamily="34" charset="0"/>
                <a:cs typeface="Latha" panose="020B0604020202020204" pitchFamily="34" charset="0"/>
              </a:rPr>
              <a:t>.</a:t>
            </a:r>
            <a:endParaRPr lang="en-IN" dirty="0">
              <a:effectLst/>
              <a:latin typeface="Times New Roman" panose="02020603050405020304" pitchFamily="18" charset="0"/>
              <a:ea typeface="Times New Roman" panose="02020603050405020304" pitchFamily="18" charset="0"/>
            </a:endParaRPr>
          </a:p>
        </p:txBody>
      </p:sp>
      <p:sp>
        <p:nvSpPr>
          <p:cNvPr id="7" name="Title 1">
            <a:extLst>
              <a:ext uri="{FF2B5EF4-FFF2-40B4-BE49-F238E27FC236}">
                <a16:creationId xmlns:a16="http://schemas.microsoft.com/office/drawing/2014/main" xmlns="" id="{95D084D0-075E-4EE9-A604-C5747E178DC8}"/>
              </a:ext>
            </a:extLst>
          </p:cNvPr>
          <p:cNvSpPr txBox="1">
            <a:spLocks/>
          </p:cNvSpPr>
          <p:nvPr/>
        </p:nvSpPr>
        <p:spPr>
          <a:xfrm>
            <a:off x="1158834" y="3661031"/>
            <a:ext cx="11018520" cy="8162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t>Process Overview</a:t>
            </a:r>
          </a:p>
        </p:txBody>
      </p:sp>
      <p:sp>
        <p:nvSpPr>
          <p:cNvPr id="6" name="Rectangle: Rounded Corners 5">
            <a:extLst>
              <a:ext uri="{FF2B5EF4-FFF2-40B4-BE49-F238E27FC236}">
                <a16:creationId xmlns:a16="http://schemas.microsoft.com/office/drawing/2014/main" xmlns="" id="{8903BC37-4494-4E15-BCDF-B73DC22FD4E7}"/>
              </a:ext>
            </a:extLst>
          </p:cNvPr>
          <p:cNvSpPr/>
          <p:nvPr/>
        </p:nvSpPr>
        <p:spPr>
          <a:xfrm>
            <a:off x="1158834" y="4764210"/>
            <a:ext cx="1767056" cy="6717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Preliminary analysis on data</a:t>
            </a:r>
          </a:p>
        </p:txBody>
      </p:sp>
      <p:sp>
        <p:nvSpPr>
          <p:cNvPr id="12" name="Rectangle: Rounded Corners 11">
            <a:extLst>
              <a:ext uri="{FF2B5EF4-FFF2-40B4-BE49-F238E27FC236}">
                <a16:creationId xmlns:a16="http://schemas.microsoft.com/office/drawing/2014/main" xmlns="" id="{48046035-ACAD-4275-B3AE-E7AA3AC93D40}"/>
              </a:ext>
            </a:extLst>
          </p:cNvPr>
          <p:cNvSpPr/>
          <p:nvPr/>
        </p:nvSpPr>
        <p:spPr>
          <a:xfrm>
            <a:off x="3263602" y="4760091"/>
            <a:ext cx="1767056" cy="6717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Data preparation and cleaning</a:t>
            </a:r>
          </a:p>
        </p:txBody>
      </p:sp>
      <p:sp>
        <p:nvSpPr>
          <p:cNvPr id="13" name="Rectangle: Rounded Corners 12">
            <a:extLst>
              <a:ext uri="{FF2B5EF4-FFF2-40B4-BE49-F238E27FC236}">
                <a16:creationId xmlns:a16="http://schemas.microsoft.com/office/drawing/2014/main" xmlns="" id="{615AD407-DAFA-420B-9D6C-EA52902598E5}"/>
              </a:ext>
            </a:extLst>
          </p:cNvPr>
          <p:cNvSpPr/>
          <p:nvPr/>
        </p:nvSpPr>
        <p:spPr>
          <a:xfrm>
            <a:off x="5368370" y="4764210"/>
            <a:ext cx="1767056" cy="6717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Exploratory Data Analysis</a:t>
            </a:r>
          </a:p>
        </p:txBody>
      </p:sp>
      <p:sp>
        <p:nvSpPr>
          <p:cNvPr id="14" name="Rectangle: Rounded Corners 13">
            <a:extLst>
              <a:ext uri="{FF2B5EF4-FFF2-40B4-BE49-F238E27FC236}">
                <a16:creationId xmlns:a16="http://schemas.microsoft.com/office/drawing/2014/main" xmlns="" id="{0643BAE1-B031-4069-82B9-BAD060E0BFA6}"/>
              </a:ext>
            </a:extLst>
          </p:cNvPr>
          <p:cNvSpPr/>
          <p:nvPr/>
        </p:nvSpPr>
        <p:spPr>
          <a:xfrm>
            <a:off x="7473138" y="4760091"/>
            <a:ext cx="1767056" cy="6717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Train and test models</a:t>
            </a:r>
          </a:p>
        </p:txBody>
      </p:sp>
      <p:sp>
        <p:nvSpPr>
          <p:cNvPr id="15" name="Rectangle: Rounded Corners 14">
            <a:extLst>
              <a:ext uri="{FF2B5EF4-FFF2-40B4-BE49-F238E27FC236}">
                <a16:creationId xmlns:a16="http://schemas.microsoft.com/office/drawing/2014/main" xmlns="" id="{DFBED981-ADE0-4994-A091-C9C33659F6CD}"/>
              </a:ext>
            </a:extLst>
          </p:cNvPr>
          <p:cNvSpPr/>
          <p:nvPr/>
        </p:nvSpPr>
        <p:spPr>
          <a:xfrm>
            <a:off x="9575321" y="4749970"/>
            <a:ext cx="1767056" cy="6717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Model evaluation and tuning</a:t>
            </a:r>
          </a:p>
        </p:txBody>
      </p:sp>
      <p:sp>
        <p:nvSpPr>
          <p:cNvPr id="10" name="Arrow: Right 9">
            <a:extLst>
              <a:ext uri="{FF2B5EF4-FFF2-40B4-BE49-F238E27FC236}">
                <a16:creationId xmlns:a16="http://schemas.microsoft.com/office/drawing/2014/main" xmlns="" id="{AE657666-E797-437C-9263-FDF88CBF2E4C}"/>
              </a:ext>
            </a:extLst>
          </p:cNvPr>
          <p:cNvSpPr/>
          <p:nvPr/>
        </p:nvSpPr>
        <p:spPr>
          <a:xfrm>
            <a:off x="2923305" y="5021478"/>
            <a:ext cx="335127" cy="15343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xmlns="" id="{82DB3AA8-D79D-4C5D-BA62-083577BCB4F0}"/>
              </a:ext>
            </a:extLst>
          </p:cNvPr>
          <p:cNvSpPr/>
          <p:nvPr/>
        </p:nvSpPr>
        <p:spPr>
          <a:xfrm>
            <a:off x="5030658" y="5019243"/>
            <a:ext cx="335127" cy="15343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xmlns="" id="{57467C32-0159-4C5B-BCC6-F43C7CD758D3}"/>
              </a:ext>
            </a:extLst>
          </p:cNvPr>
          <p:cNvSpPr/>
          <p:nvPr/>
        </p:nvSpPr>
        <p:spPr>
          <a:xfrm>
            <a:off x="7132841" y="5023713"/>
            <a:ext cx="335127" cy="15343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xmlns="" id="{00E3E591-F4EC-47E8-BFF6-787CF0D50A71}"/>
              </a:ext>
            </a:extLst>
          </p:cNvPr>
          <p:cNvSpPr/>
          <p:nvPr/>
        </p:nvSpPr>
        <p:spPr>
          <a:xfrm>
            <a:off x="9240194" y="5021478"/>
            <a:ext cx="335127" cy="15343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00389005"/>
      </p:ext>
    </p:extLst>
  </p:cSld>
  <p:clrMapOvr>
    <a:masterClrMapping/>
  </p:clrMapOvr>
  <mc:AlternateContent xmlns:mc="http://schemas.openxmlformats.org/markup-compatibility/2006">
    <mc:Choice xmlns:p14="http://schemas.microsoft.com/office/powerpoint/2010/main" Requires="p14">
      <p:transition spd="slow" p14:dur="2000" advTm="36999"/>
    </mc:Choice>
    <mc:Fallback>
      <p:transition spd="slow" advTm="36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FD0734-9483-4E8A-B920-D7336A78AC3B}"/>
              </a:ext>
            </a:extLst>
          </p:cNvPr>
          <p:cNvSpPr>
            <a:spLocks noGrp="1"/>
          </p:cNvSpPr>
          <p:nvPr>
            <p:ph type="title"/>
          </p:nvPr>
        </p:nvSpPr>
        <p:spPr>
          <a:xfrm>
            <a:off x="1097280" y="286603"/>
            <a:ext cx="10058400" cy="1450757"/>
          </a:xfrm>
        </p:spPr>
        <p:txBody>
          <a:bodyPr>
            <a:normAutofit/>
          </a:bodyPr>
          <a:lstStyle/>
          <a:p>
            <a:r>
              <a:rPr lang="en-IN" sz="4400" b="1" dirty="0"/>
              <a:t>Data Understanding</a:t>
            </a:r>
          </a:p>
        </p:txBody>
      </p:sp>
      <p:sp>
        <p:nvSpPr>
          <p:cNvPr id="5" name="Content Placeholder 2">
            <a:extLst>
              <a:ext uri="{FF2B5EF4-FFF2-40B4-BE49-F238E27FC236}">
                <a16:creationId xmlns:a16="http://schemas.microsoft.com/office/drawing/2014/main" xmlns="" id="{A3E38DE7-0D45-4903-A04F-CD94A44341CA}"/>
              </a:ext>
            </a:extLst>
          </p:cNvPr>
          <p:cNvSpPr txBox="1">
            <a:spLocks/>
          </p:cNvSpPr>
          <p:nvPr/>
        </p:nvSpPr>
        <p:spPr>
          <a:xfrm>
            <a:off x="1097281" y="1986745"/>
            <a:ext cx="10108083" cy="3056283"/>
          </a:xfrm>
          <a:prstGeom prst="rect">
            <a:avLst/>
          </a:prstGeom>
        </p:spPr>
        <p:txBody>
          <a:bodyPr vert="horz" lIns="0" tIns="45720" rIns="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0"/>
              </a:spcBef>
              <a:spcAft>
                <a:spcPts val="0"/>
              </a:spcAft>
              <a:buFont typeface="Symbol" panose="05050102010706020507" pitchFamily="18" charset="2"/>
              <a:buChar char=""/>
            </a:pPr>
            <a:r>
              <a:rPr lang="en-US" dirty="0">
                <a:effectLst/>
                <a:latin typeface="Trebuchet MS" panose="020B0603020202020204" pitchFamily="34" charset="0"/>
                <a:ea typeface="Times New Roman" panose="02020603050405020304" pitchFamily="18" charset="0"/>
                <a:cs typeface="Calibri" panose="020F0502020204030204" pitchFamily="34" charset="0"/>
              </a:rPr>
              <a:t>The dataset that is selected has </a:t>
            </a:r>
            <a:r>
              <a:rPr lang="en-US" dirty="0" smtClean="0">
                <a:effectLst/>
                <a:latin typeface="Trebuchet MS" panose="020B0603020202020204" pitchFamily="34" charset="0"/>
                <a:ea typeface="Times New Roman" panose="02020603050405020304" pitchFamily="18" charset="0"/>
                <a:cs typeface="Calibri" panose="020F0502020204030204" pitchFamily="34" charset="0"/>
              </a:rPr>
              <a:t>the </a:t>
            </a:r>
            <a:r>
              <a:rPr lang="en-US" dirty="0" smtClean="0">
                <a:effectLst/>
                <a:latin typeface="Trebuchet MS" panose="020B0603020202020204" pitchFamily="34" charset="0"/>
                <a:ea typeface="Times New Roman" panose="02020603050405020304" pitchFamily="18" charset="0"/>
                <a:cs typeface="Calibri" panose="020F0502020204030204" pitchFamily="34" charset="0"/>
              </a:rPr>
              <a:t>features like mpg, mileage, year, </a:t>
            </a:r>
            <a:r>
              <a:rPr lang="en-US" dirty="0" err="1" smtClean="0">
                <a:effectLst/>
                <a:latin typeface="Trebuchet MS" panose="020B0603020202020204" pitchFamily="34" charset="0"/>
                <a:ea typeface="Times New Roman" panose="02020603050405020304" pitchFamily="18" charset="0"/>
                <a:cs typeface="Calibri" panose="020F0502020204030204" pitchFamily="34" charset="0"/>
              </a:rPr>
              <a:t>enginesize</a:t>
            </a:r>
            <a:r>
              <a:rPr lang="en-US" dirty="0" smtClean="0">
                <a:effectLst/>
                <a:latin typeface="Trebuchet MS" panose="020B0603020202020204" pitchFamily="34" charset="0"/>
                <a:ea typeface="Times New Roman" panose="02020603050405020304" pitchFamily="18" charset="0"/>
                <a:cs typeface="Calibri" panose="020F0502020204030204" pitchFamily="34" charset="0"/>
              </a:rPr>
              <a:t> </a:t>
            </a:r>
            <a:r>
              <a:rPr lang="en-US" dirty="0" smtClean="0">
                <a:effectLst/>
                <a:latin typeface="Trebuchet MS" panose="020B0603020202020204" pitchFamily="34" charset="0"/>
                <a:ea typeface="Times New Roman" panose="02020603050405020304" pitchFamily="18" charset="0"/>
                <a:cs typeface="Calibri" panose="020F0502020204030204" pitchFamily="34" charset="0"/>
              </a:rPr>
              <a:t>etc. </a:t>
            </a:r>
            <a:endParaRPr lang="en-US" dirty="0">
              <a:effectLst/>
              <a:latin typeface="Trebuchet MS" panose="020B0603020202020204" pitchFamily="34" charset="0"/>
              <a:ea typeface="Times New Roman" panose="02020603050405020304" pitchFamily="18" charset="0"/>
              <a:cs typeface="Calibri" panose="020F0502020204030204" pitchFamily="34" charset="0"/>
            </a:endParaRPr>
          </a:p>
          <a:p>
            <a:pPr marL="0" indent="0">
              <a:spcBef>
                <a:spcPts val="0"/>
              </a:spcBef>
              <a:spcAft>
                <a:spcPts val="0"/>
              </a:spcAft>
              <a:buNone/>
            </a:pPr>
            <a:endParaRPr lang="en-US" dirty="0">
              <a:effectLst/>
              <a:latin typeface="Trebuchet MS" panose="020B0603020202020204" pitchFamily="34" charset="0"/>
              <a:ea typeface="Times New Roman" panose="02020603050405020304" pitchFamily="18" charset="0"/>
              <a:cs typeface="Calibri" panose="020F0502020204030204" pitchFamily="34" charset="0"/>
            </a:endParaRPr>
          </a:p>
          <a:p>
            <a:pPr marL="342900" indent="-342900">
              <a:spcBef>
                <a:spcPts val="0"/>
              </a:spcBef>
              <a:spcAft>
                <a:spcPts val="0"/>
              </a:spcAft>
              <a:buFont typeface="Symbol" panose="05050102010706020507" pitchFamily="18" charset="2"/>
              <a:buChar char=""/>
            </a:pPr>
            <a:r>
              <a:rPr lang="en-US" dirty="0">
                <a:effectLst/>
                <a:latin typeface="Trebuchet MS" panose="020B0603020202020204" pitchFamily="34" charset="0"/>
                <a:ea typeface="Times New Roman" panose="02020603050405020304" pitchFamily="18" charset="0"/>
                <a:cs typeface="Calibri" panose="020F0502020204030204" pitchFamily="34" charset="0"/>
              </a:rPr>
              <a:t>It </a:t>
            </a:r>
            <a:r>
              <a:rPr lang="en-US" dirty="0" smtClean="0">
                <a:effectLst/>
                <a:latin typeface="Trebuchet MS" panose="020B0603020202020204" pitchFamily="34" charset="0"/>
                <a:ea typeface="Times New Roman" panose="02020603050405020304" pitchFamily="18" charset="0"/>
                <a:cs typeface="Calibri" panose="020F0502020204030204" pitchFamily="34" charset="0"/>
              </a:rPr>
              <a:t>is a very </a:t>
            </a:r>
            <a:r>
              <a:rPr lang="en-US" dirty="0" smtClean="0">
                <a:effectLst/>
                <a:latin typeface="Trebuchet MS" panose="020B0603020202020204" pitchFamily="34" charset="0"/>
                <a:ea typeface="Times New Roman" panose="02020603050405020304" pitchFamily="18" charset="0"/>
                <a:cs typeface="Calibri" panose="020F0502020204030204" pitchFamily="34" charset="0"/>
              </a:rPr>
              <a:t>large dataset </a:t>
            </a:r>
            <a:r>
              <a:rPr lang="en-US" dirty="0" smtClean="0">
                <a:effectLst/>
                <a:latin typeface="Trebuchet MS" panose="020B0603020202020204" pitchFamily="34" charset="0"/>
                <a:ea typeface="Times New Roman" panose="02020603050405020304" pitchFamily="18" charset="0"/>
                <a:cs typeface="Calibri" panose="020F0502020204030204" pitchFamily="34" charset="0"/>
              </a:rPr>
              <a:t>with </a:t>
            </a:r>
            <a:r>
              <a:rPr lang="en-US" dirty="0" smtClean="0">
                <a:effectLst/>
                <a:latin typeface="Trebuchet MS" panose="020B0603020202020204" pitchFamily="34" charset="0"/>
                <a:ea typeface="Times New Roman" panose="02020603050405020304" pitchFamily="18" charset="0"/>
                <a:cs typeface="Calibri" panose="020F0502020204030204" pitchFamily="34" charset="0"/>
              </a:rPr>
              <a:t>72k records</a:t>
            </a:r>
            <a:r>
              <a:rPr lang="en-US" dirty="0" smtClean="0">
                <a:effectLst/>
                <a:latin typeface="Trebuchet MS" panose="020B0603020202020204" pitchFamily="34" charset="0"/>
                <a:ea typeface="Times New Roman" panose="02020603050405020304" pitchFamily="18" charset="0"/>
                <a:cs typeface="Calibri" panose="020F0502020204030204" pitchFamily="34" charset="0"/>
              </a:rPr>
              <a:t>.</a:t>
            </a:r>
            <a:endParaRPr lang="en-US" dirty="0">
              <a:effectLst/>
              <a:latin typeface="Trebuchet MS" panose="020B0603020202020204" pitchFamily="34" charset="0"/>
              <a:ea typeface="Times New Roman" panose="02020603050405020304" pitchFamily="18" charset="0"/>
              <a:cs typeface="Calibri" panose="020F0502020204030204" pitchFamily="34" charset="0"/>
            </a:endParaRPr>
          </a:p>
          <a:p>
            <a:pPr marL="0" indent="0">
              <a:spcBef>
                <a:spcPts val="0"/>
              </a:spcBef>
              <a:spcAft>
                <a:spcPts val="0"/>
              </a:spcAft>
              <a:buNone/>
            </a:pPr>
            <a:endParaRPr lang="en-US" dirty="0">
              <a:effectLst/>
              <a:latin typeface="Trebuchet MS" panose="020B0603020202020204" pitchFamily="34" charset="0"/>
              <a:ea typeface="Times New Roman" panose="02020603050405020304" pitchFamily="18" charset="0"/>
              <a:cs typeface="Calibri" panose="020F0502020204030204"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92208947"/>
      </p:ext>
    </p:extLst>
  </p:cSld>
  <p:clrMapOvr>
    <a:masterClrMapping/>
  </p:clrMapOvr>
  <mc:AlternateContent xmlns:mc="http://schemas.openxmlformats.org/markup-compatibility/2006">
    <mc:Choice xmlns:p14="http://schemas.microsoft.com/office/powerpoint/2010/main" Requires="p14">
      <p:transition spd="slow" p14:dur="2000" advTm="47533"/>
    </mc:Choice>
    <mc:Fallback>
      <p:transition spd="slow" advTm="47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FD0734-9483-4E8A-B920-D7336A78AC3B}"/>
              </a:ext>
            </a:extLst>
          </p:cNvPr>
          <p:cNvSpPr>
            <a:spLocks noGrp="1"/>
          </p:cNvSpPr>
          <p:nvPr>
            <p:ph type="title"/>
          </p:nvPr>
        </p:nvSpPr>
        <p:spPr>
          <a:xfrm>
            <a:off x="1097280" y="286603"/>
            <a:ext cx="10058400" cy="1450757"/>
          </a:xfrm>
        </p:spPr>
        <p:txBody>
          <a:bodyPr>
            <a:normAutofit/>
          </a:bodyPr>
          <a:lstStyle/>
          <a:p>
            <a:r>
              <a:rPr lang="en-IN" sz="4400" b="1" dirty="0"/>
              <a:t>Exploratory Data Analysis</a:t>
            </a:r>
          </a:p>
        </p:txBody>
      </p:sp>
      <p:sp>
        <p:nvSpPr>
          <p:cNvPr id="5" name="Content Placeholder 2">
            <a:extLst>
              <a:ext uri="{FF2B5EF4-FFF2-40B4-BE49-F238E27FC236}">
                <a16:creationId xmlns:a16="http://schemas.microsoft.com/office/drawing/2014/main" xmlns="" id="{C66FC9ED-7B8D-4A1D-9E1D-4CDC3A07FBC7}"/>
              </a:ext>
            </a:extLst>
          </p:cNvPr>
          <p:cNvSpPr txBox="1">
            <a:spLocks/>
          </p:cNvSpPr>
          <p:nvPr/>
        </p:nvSpPr>
        <p:spPr>
          <a:xfrm>
            <a:off x="1203566" y="2097553"/>
            <a:ext cx="5452608" cy="3528894"/>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0"/>
              </a:spcBef>
              <a:spcAft>
                <a:spcPts val="0"/>
              </a:spcAft>
              <a:buFont typeface="Symbol" panose="05050102010706020507" pitchFamily="18" charset="2"/>
              <a:buChar char=""/>
            </a:pPr>
            <a:endParaRPr lang="en-US" sz="2000" dirty="0" smtClean="0">
              <a:latin typeface="Trebuchet MS" panose="020B0603020202020204" pitchFamily="34" charset="0"/>
              <a:cs typeface="Times New Roman" panose="02020603050405020304" pitchFamily="18" charset="0"/>
            </a:endParaRPr>
          </a:p>
          <a:p>
            <a:pPr marL="342900" indent="-342900">
              <a:spcBef>
                <a:spcPts val="0"/>
              </a:spcBef>
              <a:spcAft>
                <a:spcPts val="0"/>
              </a:spcAft>
              <a:buFont typeface="Symbol" panose="05050102010706020507" pitchFamily="18" charset="2"/>
              <a:buChar char=""/>
            </a:pPr>
            <a:r>
              <a:rPr lang="en-US" sz="2000" dirty="0" smtClean="0">
                <a:latin typeface="Trebuchet MS" panose="020B0603020202020204" pitchFamily="34" charset="0"/>
                <a:cs typeface="Times New Roman" panose="02020603050405020304" pitchFamily="18" charset="0"/>
              </a:rPr>
              <a:t>The</a:t>
            </a:r>
            <a:r>
              <a:rPr lang="en-US" sz="2000" dirty="0" smtClean="0">
                <a:effectLst/>
                <a:latin typeface="Trebuchet MS" panose="020B0603020202020204" pitchFamily="34" charset="0"/>
                <a:ea typeface="Times New Roman" panose="02020603050405020304" pitchFamily="18" charset="0"/>
                <a:cs typeface="Calibri" panose="020F0502020204030204" pitchFamily="34" charset="0"/>
              </a:rPr>
              <a:t>  </a:t>
            </a:r>
            <a:r>
              <a:rPr lang="en-US" sz="2000" dirty="0">
                <a:effectLst/>
                <a:latin typeface="Trebuchet MS" panose="020B0603020202020204" pitchFamily="34" charset="0"/>
                <a:ea typeface="Times New Roman" panose="02020603050405020304" pitchFamily="18" charset="0"/>
                <a:cs typeface="Calibri" panose="020F0502020204030204" pitchFamily="34" charset="0"/>
              </a:rPr>
              <a:t>matrix </a:t>
            </a:r>
            <a:r>
              <a:rPr lang="en-US" sz="2000" dirty="0">
                <a:latin typeface="Trebuchet MS" panose="020B0603020202020204" pitchFamily="34" charset="0"/>
                <a:ea typeface="Times New Roman" panose="02020603050405020304" pitchFamily="18" charset="0"/>
                <a:cs typeface="Calibri" panose="020F0502020204030204" pitchFamily="34" charset="0"/>
              </a:rPr>
              <a:t>is used to find the correlation between all the possible pairs of values in the dataset.</a:t>
            </a:r>
          </a:p>
          <a:p>
            <a:pPr marL="0" indent="0">
              <a:spcBef>
                <a:spcPts val="0"/>
              </a:spcBef>
              <a:spcAft>
                <a:spcPts val="0"/>
              </a:spcAft>
              <a:buNone/>
            </a:pPr>
            <a:endParaRPr lang="en-US" sz="2000" dirty="0">
              <a:latin typeface="Trebuchet MS" panose="020B0603020202020204" pitchFamily="34" charset="0"/>
              <a:ea typeface="Times New Roman" panose="02020603050405020304" pitchFamily="18" charset="0"/>
              <a:cs typeface="Calibri" panose="020F0502020204030204" pitchFamily="34" charset="0"/>
            </a:endParaRPr>
          </a:p>
          <a:p>
            <a:pPr marL="342900" indent="-342900">
              <a:spcBef>
                <a:spcPts val="0"/>
              </a:spcBef>
              <a:spcAft>
                <a:spcPts val="0"/>
              </a:spcAft>
              <a:buFont typeface="Symbol" panose="05050102010706020507" pitchFamily="18" charset="2"/>
              <a:buChar char=""/>
            </a:pPr>
            <a:r>
              <a:rPr lang="en-US" sz="2000" dirty="0">
                <a:latin typeface="Trebuchet MS" panose="020B0603020202020204" pitchFamily="34" charset="0"/>
                <a:ea typeface="Times New Roman" panose="02020603050405020304" pitchFamily="18" charset="0"/>
                <a:cs typeface="Calibri" panose="020F0502020204030204" pitchFamily="34" charset="0"/>
              </a:rPr>
              <a:t>In this matrix, </a:t>
            </a:r>
            <a:r>
              <a:rPr lang="en-US" dirty="0" smtClean="0">
                <a:latin typeface="Trebuchet MS" panose="020B0603020202020204" pitchFamily="34" charset="0"/>
                <a:ea typeface="Times New Roman" panose="02020603050405020304" pitchFamily="18" charset="0"/>
                <a:cs typeface="Calibri" panose="020F0502020204030204" pitchFamily="34" charset="0"/>
              </a:rPr>
              <a:t>mileage </a:t>
            </a:r>
            <a:r>
              <a:rPr lang="en-US" sz="2000" dirty="0" smtClean="0">
                <a:latin typeface="Trebuchet MS" panose="020B0603020202020204" pitchFamily="34" charset="0"/>
                <a:ea typeface="Times New Roman" panose="02020603050405020304" pitchFamily="18" charset="0"/>
                <a:cs typeface="Calibri" panose="020F0502020204030204" pitchFamily="34" charset="0"/>
              </a:rPr>
              <a:t>is negatively correlating with car price.</a:t>
            </a:r>
            <a:endParaRPr lang="en-US" dirty="0">
              <a:latin typeface="Trebuchet MS" panose="020B0603020202020204" pitchFamily="34" charset="0"/>
              <a:ea typeface="Times New Roman" panose="02020603050405020304" pitchFamily="18" charset="0"/>
              <a:cs typeface="Calibri" panose="020F0502020204030204" pitchFamily="34" charset="0"/>
            </a:endParaRPr>
          </a:p>
          <a:p>
            <a:pPr marL="342900" indent="-342900">
              <a:spcBef>
                <a:spcPts val="0"/>
              </a:spcBef>
              <a:spcAft>
                <a:spcPts val="0"/>
              </a:spcAft>
              <a:buFont typeface="Symbol" panose="05050102010706020507" pitchFamily="18" charset="2"/>
              <a:buChar char=""/>
            </a:pPr>
            <a:endParaRPr lang="en-US" dirty="0">
              <a:effectLst/>
              <a:latin typeface="Trebuchet MS" panose="020B0603020202020204" pitchFamily="34" charset="0"/>
              <a:ea typeface="Times New Roman" panose="02020603050405020304" pitchFamily="18" charset="0"/>
              <a:cs typeface="Calibri" panose="020F0502020204030204" pitchFamily="34" charset="0"/>
            </a:endParaRPr>
          </a:p>
          <a:p>
            <a:pPr marL="342900" indent="-342900">
              <a:spcBef>
                <a:spcPts val="0"/>
              </a:spcBef>
              <a:spcAft>
                <a:spcPts val="0"/>
              </a:spcAft>
              <a:buFont typeface="Symbol" panose="05050102010706020507" pitchFamily="18" charset="2"/>
              <a:buChar char=""/>
            </a:pPr>
            <a:r>
              <a:rPr lang="en-US" dirty="0" smtClean="0">
                <a:effectLst/>
                <a:latin typeface="Trebuchet MS" panose="020B0603020202020204" pitchFamily="34" charset="0"/>
                <a:ea typeface="Times New Roman" panose="02020603050405020304" pitchFamily="18" charset="0"/>
                <a:cs typeface="Calibri" panose="020F0502020204030204" pitchFamily="34" charset="0"/>
              </a:rPr>
              <a:t>Mpg is </a:t>
            </a:r>
            <a:r>
              <a:rPr lang="en-US" dirty="0" smtClean="0">
                <a:effectLst/>
                <a:latin typeface="Trebuchet MS" panose="020B0603020202020204" pitchFamily="34" charset="0"/>
                <a:ea typeface="Times New Roman" panose="02020603050405020304" pitchFamily="18" charset="0"/>
                <a:cs typeface="Calibri" panose="020F0502020204030204" pitchFamily="34" charset="0"/>
              </a:rPr>
              <a:t>positively </a:t>
            </a:r>
            <a:r>
              <a:rPr lang="en-US" dirty="0">
                <a:effectLst/>
                <a:latin typeface="Trebuchet MS" panose="020B0603020202020204" pitchFamily="34" charset="0"/>
                <a:ea typeface="Times New Roman" panose="02020603050405020304" pitchFamily="18" charset="0"/>
                <a:cs typeface="Calibri" panose="020F0502020204030204" pitchFamily="34" charset="0"/>
              </a:rPr>
              <a:t>cor</a:t>
            </a:r>
            <a:r>
              <a:rPr lang="en-US" dirty="0">
                <a:latin typeface="Trebuchet MS" panose="020B0603020202020204" pitchFamily="34" charset="0"/>
                <a:ea typeface="Times New Roman" panose="02020603050405020304" pitchFamily="18" charset="0"/>
                <a:cs typeface="Calibri" panose="020F0502020204030204" pitchFamily="34" charset="0"/>
              </a:rPr>
              <a:t>relating with any variables.</a:t>
            </a:r>
            <a:endParaRPr lang="en-US" dirty="0">
              <a:effectLst/>
              <a:latin typeface="Trebuchet MS" panose="020B0603020202020204" pitchFamily="34" charset="0"/>
              <a:ea typeface="Times New Roman" panose="02020603050405020304" pitchFamily="18" charset="0"/>
              <a:cs typeface="Calibri" panose="020F0502020204030204" pitchFamily="34" charset="0"/>
            </a:endParaRPr>
          </a:p>
          <a:p>
            <a:pPr marL="342900" indent="-342900">
              <a:spcBef>
                <a:spcPts val="0"/>
              </a:spcBef>
              <a:spcAft>
                <a:spcPts val="0"/>
              </a:spcAft>
              <a:buFont typeface="Symbol" panose="05050102010706020507" pitchFamily="18" charset="2"/>
              <a:buChar char=""/>
            </a:pPr>
            <a:endParaRPr lang="en-US" dirty="0">
              <a:latin typeface="Trebuchet MS" panose="020B0603020202020204" pitchFamily="34" charset="0"/>
              <a:ea typeface="Times New Roman" panose="02020603050405020304" pitchFamily="18" charset="0"/>
              <a:cs typeface="Times New Roman" panose="02020603050405020304" pitchFamily="18" charset="0"/>
            </a:endParaRPr>
          </a:p>
        </p:txBody>
      </p:sp>
      <p:pic>
        <p:nvPicPr>
          <p:cNvPr id="7" name="Content Placeholder 6"/>
          <p:cNvPicPr>
            <a:picLocks noGrp="1"/>
          </p:cNvPicPr>
          <p:nvPr>
            <p:ph idx="1"/>
          </p:nvPr>
        </p:nvPicPr>
        <p:blipFill>
          <a:blip r:embed="rId4"/>
          <a:stretch>
            <a:fillRect/>
          </a:stretch>
        </p:blipFill>
        <p:spPr>
          <a:xfrm>
            <a:off x="6879265" y="1750570"/>
            <a:ext cx="4855535" cy="4554537"/>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82463160"/>
      </p:ext>
    </p:extLst>
  </p:cSld>
  <p:clrMapOvr>
    <a:masterClrMapping/>
  </p:clrMapOvr>
  <mc:AlternateContent xmlns:mc="http://schemas.openxmlformats.org/markup-compatibility/2006">
    <mc:Choice xmlns:p14="http://schemas.microsoft.com/office/powerpoint/2010/main" Requires="p14">
      <p:transition spd="slow" p14:dur="2000" advTm="102008"/>
    </mc:Choice>
    <mc:Fallback>
      <p:transition spd="slow" advTm="102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Scatterplot Relation of Variables</a:t>
            </a:r>
            <a:endParaRPr lang="en-US" dirty="0"/>
          </a:p>
        </p:txBody>
      </p:sp>
      <p:sp>
        <p:nvSpPr>
          <p:cNvPr id="3" name="Content Placeholder 2"/>
          <p:cNvSpPr>
            <a:spLocks noGrp="1"/>
          </p:cNvSpPr>
          <p:nvPr>
            <p:ph idx="1"/>
          </p:nvPr>
        </p:nvSpPr>
        <p:spPr>
          <a:xfrm>
            <a:off x="1097280" y="1845734"/>
            <a:ext cx="5298234" cy="4023360"/>
          </a:xfrm>
        </p:spPr>
        <p:txBody>
          <a:bodyPr/>
          <a:lstStyle/>
          <a:p>
            <a:endParaRPr lang="en-US" dirty="0" smtClean="0"/>
          </a:p>
          <a:p>
            <a:endParaRPr lang="en-US" dirty="0" smtClean="0"/>
          </a:p>
          <a:p>
            <a:endParaRPr lang="en-US" dirty="0"/>
          </a:p>
          <a:p>
            <a:pPr>
              <a:buFont typeface="Wingdings" pitchFamily="2" charset="2"/>
              <a:buChar char="q"/>
            </a:pPr>
            <a:r>
              <a:rPr lang="en-US" dirty="0" smtClean="0"/>
              <a:t>Most of the features are linearly </a:t>
            </a:r>
            <a:r>
              <a:rPr lang="en-US" dirty="0" smtClean="0"/>
              <a:t>dependent </a:t>
            </a:r>
            <a:r>
              <a:rPr lang="en-US" dirty="0" smtClean="0"/>
              <a:t>to the target variable </a:t>
            </a:r>
            <a:r>
              <a:rPr lang="en-US" dirty="0" smtClean="0"/>
              <a:t>price</a:t>
            </a:r>
            <a:endParaRPr lang="en-US" dirty="0"/>
          </a:p>
        </p:txBody>
      </p:sp>
      <p:pic>
        <p:nvPicPr>
          <p:cNvPr id="6" name="Picture 5"/>
          <p:cNvPicPr/>
          <p:nvPr/>
        </p:nvPicPr>
        <p:blipFill>
          <a:blip r:embed="rId4"/>
          <a:stretch>
            <a:fillRect/>
          </a:stretch>
        </p:blipFill>
        <p:spPr>
          <a:xfrm>
            <a:off x="6096000" y="1719832"/>
            <a:ext cx="5943600" cy="4585276"/>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49271177"/>
      </p:ext>
    </p:extLst>
  </p:cSld>
  <p:clrMapOvr>
    <a:masterClrMapping/>
  </p:clrMapOvr>
  <mc:AlternateContent xmlns:mc="http://schemas.openxmlformats.org/markup-compatibility/2006">
    <mc:Choice xmlns:p14="http://schemas.microsoft.com/office/powerpoint/2010/main" Requires="p14">
      <p:transition spd="slow" p14:dur="2000" advTm="13098"/>
    </mc:Choice>
    <mc:Fallback>
      <p:transition spd="slow" advTm="13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Handling Outliers</a:t>
            </a:r>
            <a:endParaRPr lang="en-US" dirty="0"/>
          </a:p>
        </p:txBody>
      </p:sp>
      <p:sp>
        <p:nvSpPr>
          <p:cNvPr id="3" name="Content Placeholder 2"/>
          <p:cNvSpPr>
            <a:spLocks noGrp="1"/>
          </p:cNvSpPr>
          <p:nvPr>
            <p:ph idx="1"/>
          </p:nvPr>
        </p:nvSpPr>
        <p:spPr>
          <a:xfrm>
            <a:off x="1243594" y="1672854"/>
            <a:ext cx="3733712" cy="4023360"/>
          </a:xfrm>
        </p:spPr>
        <p:txBody>
          <a:bodyPr/>
          <a:lstStyle/>
          <a:p>
            <a:endParaRPr lang="en-US" dirty="0" smtClean="0"/>
          </a:p>
          <a:p>
            <a:endParaRPr lang="en-US" dirty="0"/>
          </a:p>
          <a:p>
            <a:pPr>
              <a:buFont typeface="Wingdings" pitchFamily="2" charset="2"/>
              <a:buChar char="q"/>
            </a:pPr>
            <a:r>
              <a:rPr lang="en-US" dirty="0" smtClean="0"/>
              <a:t>When we plot the </a:t>
            </a:r>
            <a:r>
              <a:rPr lang="en-US" dirty="0" err="1" smtClean="0"/>
              <a:t>Enginesize</a:t>
            </a:r>
            <a:r>
              <a:rPr lang="en-US" dirty="0" smtClean="0"/>
              <a:t> histograms</a:t>
            </a:r>
            <a:r>
              <a:rPr lang="en-US" dirty="0" smtClean="0"/>
              <a:t>, we can visually identify the outliers and remove them for the </a:t>
            </a:r>
            <a:r>
              <a:rPr lang="en-US" dirty="0" smtClean="0"/>
              <a:t>dataset.</a:t>
            </a:r>
          </a:p>
          <a:p>
            <a:pPr>
              <a:buFont typeface="Wingdings" pitchFamily="2" charset="2"/>
              <a:buChar char="q"/>
            </a:pPr>
            <a:r>
              <a:rPr lang="en-US" dirty="0" smtClean="0"/>
              <a:t>In this we have removed the data where </a:t>
            </a:r>
            <a:r>
              <a:rPr lang="en-US" dirty="0" err="1" smtClean="0"/>
              <a:t>enginsesize</a:t>
            </a:r>
            <a:r>
              <a:rPr lang="en-US" dirty="0" smtClean="0"/>
              <a:t> is 0 which </a:t>
            </a:r>
            <a:r>
              <a:rPr lang="en-US" dirty="0" err="1" smtClean="0"/>
              <a:t>doenst</a:t>
            </a:r>
            <a:r>
              <a:rPr lang="en-US" dirty="0" smtClean="0"/>
              <a:t> make any sense</a:t>
            </a:r>
            <a:endParaRPr lang="en-US" dirty="0"/>
          </a:p>
        </p:txBody>
      </p:sp>
      <p:sp>
        <p:nvSpPr>
          <p:cNvPr id="4" name="AutoShape 2" descr="data:image/png;base64,iVBORw0KGgoAAAANSUhEUgAAAXgAAAEWCAYAAABsY4yMAAAABHNCSVQICAgIfAhkiAAAAAlwSFlzAAALEgAACxIB0t1+/AAAADh0RVh0U29mdHdhcmUAbWF0cGxvdGxpYiB2ZXJzaW9uMy4xLjMsIGh0dHA6Ly9tYXRwbG90bGliLm9yZy+AADFEAAAYf0lEQVR4nO3de5RkZX3u8e8DA47KTaSjCDYtkcPRRYKXQYNwVEAjOmhijhFUFD16ZrlMjEbUYKJGo0aiCYckajxzvIAIKKJEYdR4AUQiggyCImg0ZFAEQRDkooIz/s4fe/dM0XT3VE/37qZ3fz9r9ZqqfXkve6qe/dZbVbtSVUiS+merhW6AJKkbBrwk9ZQBL0k9ZcBLUk8Z8JLUUwa8JPWUAd8zSd6f5E1zVNZoktuTbN3ePzfJy+ai7La8zyU5aq7Km0G9b09yY5KfzENdb0ny0a7rmU9J3pTk/UNu+9Ekb5li3bIklWRsDpunAQb8IpJkXZJfJrktyS1Jvpbk5Uk2/j9W1cur6m1DlvWU6bapqh9W1XZVtWEO2n6PoKuqp1fVibMte4bteChwNPDIqnrwJOufnOQ37Ynt9iQ/TvLWeWpbJbljoO5bhtzv/CQv7rh5G1XV26rq5fNVn7acAb/4PLOqtgf2AI4F/gL44FxXkmTZXJd5L7EHcFNV3TDNNte2J7btgAOBlyb5w/lpHvuO111VO81TnUPr8eOilwz4Raqqfl5VnwEOB45Ksg9AkhOSvL29vUuSs9rR/s+SfDXJVklOAkaBM9uR4uuTjLUjyJcm+SFw9sCywSf1bye5KMnPk3w6yc5tXU9Ocs1gG8dfJSQ5FPhL4PC2vsva9RunfNp2vTHJ1UluSPKRJDu268bbcVSSH7bTK3811bFJsmO7/0/b8t7Ylv8U4IvAQ9p2nDDEcf4v4GvAIwfKf0KSb7TH4BtJnjCw7mFJvtK+yvoisMvAujVJXjmhrd/a3MkjyQOTfLbtz81JzkyyW7vu74D9gfe3fTp+kv2/lOTlE5Z9J8mz2tvvSXJNklsn6c/bk3w8yalJbgOObJed0K7fKsnpSX7SPs7OTfKICU0YSfLl9pic076Kmqyfy5Mcl+RHSa5P8r4ky6c7NpqeAb/IVdVFwDXA/5hk9dHtuhHgQTQhW1X1QuCHNK8Gtquqdw3s8yTgEcDTpqjyRcD/Ah4CrAf+aYg2fh74W+DjbX37TrLZi9u/g4A9ge2A90zY5kBgb+AQ4M2TBMm4fwZ2bMt5Utvml1TVl4Cns2mE/uLNtT3JXsABwNfb+zsDa2j6/UDgOGBNkge2u5wCrKUJ9rcBg+8xnAgcOVD2vsBuwGc304ytgP9Hc1LeA/g18I8AVfUXwAXAy9s+vXqS/U8Bnjeh3l2Bz7eLLgR+F9gZOB34RJL7DOz/7LaMHYGPT1L+WcBewIOBy4GTJqw/EngzzTG5YpL14/4eeFjblr2AMWDKE7k2z4Dvh2tpnpwT/ZrmibxHVf26qr5am7/40Fuq6o6q+uUU60+qqsur6g7gTcBz074JO0svAI6rqquq6nbgDcARE149vLWqfllVlwGXAfc4UbRtORx4Q1XdVlXrgH8AXjiDtjykHY3eCvwHTQCe365bCXy/qk6qqvVVdSrwXeCZSUaB/YA3VdWdVXUecOZAuZ8G9mpPGrRt+nhV3TWwzSVt3bck+SeAqvppVZ3R9v1WmpPlk2bQn08C+yXZvb3/fOD08XrbvvysqtYD7wJ2AB4+sP/5VXVmVf1m4uOiXXZCe6x/BbwFeGyS+w9sdmZV/XtV3UkzyHhikl0Hy0nzPtLLgFdX1c1tP98JHDGDfmoCA74fdgN+NsnydwM/AL6Q5KokxwxR1o9msP5qYBsGpiFm4SFteYNlL6N55TFu8FMvv6AZ5U+0C7DtJGXtNoO2XFtVO1XVDsBOwC9pRt+TtXOw/IcAN7cnv8F1ALQBdxrNNMdWNKPqiaPZx7R171RVfwaQ5P5JPtBOT90KnM0MjnlV/ZxmtH54ktCE5snj69NM0X03yc+Bm4H7Tyh/ysdEkq2TvKt9fN1K83hjqv3btvyc5lgNejBwH+Cy8RMczSuD3xq2n7onA36RS7IfTbicP3FdO6o6uqr2BJ4JvCbJIeOrpyhycyP8wfnTUZpXCTcCdwD3G2jX1jRTQ8OWey3N9MNg2euB6zez30Q3tm2aWNaPZ1gOsDGQTqE5fpO1c7D864AHTBi9jk7Y9kSaVyuHAL+oqguGaMbraaYuHteedA6e2MwhyjiV5oRyIM3z/jyAJAcBrwH+J83J7AHA7UCGLP9FwDPaNu3IppH/4P4bHzPt+yo70hzHQdcDdwF7D5zgdqyqHYfom6ZgwC9SSXZIchjwMeCjVfXtSbY5LMnD21HbrcCG9g+aJ9SeW1D1kUkemeR+wN/QvNTfQDOVsTzJyiTbAG+kGZGNux4Yy8BHOic4Ffjz9k3K7dg0Z79+Jo1r23Ia8I4k2yfZgybAtuiz6G1bjgC+0y76LPDfkjw/zee4D6d5A/asqroauBh4a5JtkxzIphPDePsuAH5DM2001Vz0RNvTvGK5uZ3rf/OE9cP8X55JM6/9ZuBjA1N129OcSG+keTX2FpoR/LC2B+4EbqI5wb9jkm2emWT/dl7/7TRTPtcNbtD+v30AOD7JSBq7J/n9GbRFExjwi8+Z7acZfkTzBtRxwEum2HYv4Es0I7ILgPdV1bntuncCb2xfDr92BvWfBJxAM12yHPgz2DjSfQXNk/THNCP6wU/VfKL996Ykl0xS7ofass8D/gv4FfDKSbYbxivb+q+ieWVzSlv+sMY/ZXM7zRTLzjSjbqrqJuAwmjewb6IZXR9WVTe2+z4feDzNlNlfAx+ZpPyPAL/D8Ced42hGvTfRfKLncxPWHw88r/2/PG6yAtr58X8FnkJzPMZ9luYx8n1gHc1A4LqJ+0/jwzSj8WtpToJfm2Sbj9IE+400b6BO9X7I0TTH+yKaaZwv0DyGtYXiD35I8yvJi4BVVXXgQrdF/eYIXppH7dTWK4DVC90W9Z8BL82TJE8DfkozZ37KZjaXZs0pGknqKUfwktRT96oLB+2yyy41Nja20M2QpEVj7dq1N1bVyGTr7lUBPzY2xsUXX7zQzZCkRSPJxG9Wb+QUjST1lAEvST1lwEtSTxnwktRTBrwk9ZQBL0k91VnAJ9k7yaUDf7cmmeznxCRJHejsc/BV9T3gUbDxxx9+DJzRVX2SpLubrymaQ4D/bH8QQZI0D+brm6xH0Pxizz0kWQWsAhgdnfjrZrq3GDtmzcbb645dea+ra6p9Zrp8NgbLHNR1vdJUOh/BJ9kWeBabftHnbqpqdVWtqKoVIyOTXk5BkrQF5mOK5unAJVU10x9PliTNwnwE/POYYnpGktSdTgO+/XmypwKf6rIeSdI9dfoma1X9Anhgl3VIkibnN1klqacMeEnqKQNeknrKgJeknjLgJamnDHhJ6ikDXpJ6yoCXpJ4y4CWppwx4SeopA16SesqAl6SeMuAlqacMeEnqKQNeknrKgJeknjLgJamnDHhJ6ikDXpJ6yoCXpJ7qNOCT7JTk9CTfTXJlkv27rE+StMmyjsv/R+DzVfWcJNsC9+u4PklSq7OAT7ID8ETgxQBVdRdwV1f1SZLurssR/J7AT4EPJ9kXWAu8qqruGNwoySpgFcDo6GiHzdHYMWs23l537MoFL7OL9kjapMs5+GXAY4B/qapHA3cAx0zcqKpWV9WKqloxMjLSYXMkaWnpMuCvAa6pqgvb+6fTBL4kaR50FvBV9RPgR0n2bhcdAlzRVX2SpLvr+lM0rwRObj9BcxXwko7rkyS1Og34qroUWNFlHZKkyflNVknqKQNeknrKgJeknjLgJamnDHhJ6ikDXpJ6yoCXpJ4y4CWppwx4SeopA16SesqAl6SeMuAlqacMeEnqKQNeknrKgJeknjLgJamnDHhJ6ikDXpJ6yoCXpJ4y4CWppwx4SeqpZV0WnmQdcBuwAVhfVSu6rE+StEmnAd86qKpunId6JEkDnKKRpJ7qegRfwBeSFPB/q2r1xA2SrAJWAYyOjnbcnMVp7Jg1G2+vO3blFm8zm/LnymBds91/mGMx0+XD9H+ujtd8HnctTV2P4A+oqscATwf+JMkTJ25QVaurakVVrRgZGem4OZK0dHQa8FV1bfvvDcAZwOO6rE+StElnAZ/k/km2H78N/D5weVf1SZLurss5+AcBZyQZr+eUqvp8h/VJkgZ0FvBVdRWwb1flS5Km58ckJamnDHhJ6ikDXpJ6yoCXpJ4y4CWppwx4SeopA16SesqAl6SeMuAlqacMeEnqKQNeknrKgJeknjLgJamnDHhJ6ikDXpJ6yoCXpJ4y4CWppwx4SeopA16SesqAl6Se6jzgk2yd5JtJzuq6LknSJkMFfJIDhlk2hVcBV86kUZKk2Rt2BP/PQy67myS7AyuBD8ykUZKk2Vs23cok+wNPAEaSvGZg1Q7A1kOUfzzwemD7aepYBawCGB0dHaLIxWfsmDUbb687duVmt5luu67qmwuzKXNL9p3PPszncZzKdHV1/XjR4rS5Efy2wHY0J4LtB/5uBZ4z3Y5JDgNuqKq1021XVaurakVVrRgZGRm64ZKk6U07gq+qrwBfSXJCVV09w7IPAJ6V5BnAcmCHJB+tqiO3sK2SpBmYNuAH3CfJamBscJ+qOniqHarqDcAbAJI8GXit4S5J82fYgP8E8H6aN0s3dNccSdJcGTbg11fVv2xpJVV1LnDulu4vSZq5YT8meWaSVyTZNcnO43+dtkySNCvDjuCPav993cCyAvac2+ZIkubKUAFfVQ/ruiGSpLk1VMAnedFky6vqI3PbHEnSXBl2ima/gdvLgUOASwADXpLupYadonnl4P0kOwInddIiSdKc2NLLBf8C2GsuGyJJmlvDzsGfSfOpGWguMvYI4LSuGiVJmr1h5+D/fuD2euDqqrqmg/ZIkubIUFM07UXHvktzJckHAHd12ShJ0uwN+4tOzwUuAv4YeC5wYZJpLxcsSVpYw07R/BWwX1XdAJBkBPgScHpXDZMkzc6wn6LZajzcWzfNYF9J0gIYdgT/+ST/Bpza3j8c+Gw3TZIkzYXN/Sbrw4EHVdXrkvwRcCAQ4ALg5HlonyRpC21umuV44DaAqvpUVb2mqv6cZvR+fNeNkyRtuc0F/FhVfWviwqq6mObn+yRJ91KbC/jl06y771w2RJI0tzYX8N9I8r8nLkzyUmBtN02SJM2FzX2K5tXAGUlewKZAXwFsCzy7y4ZJkmZn2oCvquuBJyQ5CNinXbymqs7uvGWSpFkZ9nrw5wDnzKTgJMuB84D7tPWcXlV/PeMWSpK2yLBfdNoSdwIHV9XtSbYBzk/yuar6eod1SpJanQV8VRVwe3t3m/avpt5DkjSXuhzBk2RrmjdnHw68t6ounGSbVcAqgNHR0S6bMytjx6zZeHvdsStntP1s65vLcre03oVyb2tPV2b6+Oqqjvloh+ZPpxcMq6oNVfUoYHfgcUn2mWSb1VW1oqpWjIyMdNkcSVpS5uWKkFV1C3AucOh81CdJ6jDgk4wk2am9fV/gKTS/CiVJmgddzsHvCpzYzsNvBZxWVWd1WJ8kaUCXn6L5FvDorsqXJE3PX2WSpJ4y4CWppwx4SeopA16SesqAl6SeMuAlqacMeEnqKQNeknrKgJeknjLgJamnDHhJ6ikDXpJ6yoCXpJ4y4CWppwx4SeopA16SesqAl6SeMuAlqacMeEnqKQNeknqqs4BP8tAk5yS5Msl3kryqq7okSfe0rMOy1wNHV9UlSbYH1ib5YlVd0WGdkqRWZyP4qrquqi5pb98GXAns1lV9kqS7m5c5+CRjwKOBC+ejPklSt1M0ACTZDvgk8OqqunWS9auAVQCjo6NdN2dGxo5ZM+fbD26z7tiVM27TTM20DwtVpiY37LGearupHmOz+T+caV1aOJ2O4JNsQxPuJ1fVpybbpqpWV9WKqloxMjLSZXMkaUnp8lM0AT4IXFlVx3VVjyRpcl2O4A8AXggcnOTS9u8ZHdYnSRrQ2Rx8VZ0PpKvyJUnT85usktRTBrwk9ZQBL0k9ZcBLUk8Z8JLUUwa8JPWUAS9JPWXAS1JPGfCS1FMGvCT1lAEvST1lwEtSTxnwktRTBrwk9ZQBL0k9ZcBLUk8Z8JLUUwa8JPWUAS9JPWXAS1JPGfCS1FOdBXySDyW5IcnlXdUhSZpalyP4E4BDOyxfkjSNzgK+qs4DftZV+ZKk6aWquis8GQPOqqp9ptlmFbAKYHR09LFXX331FtU1dsyaSZevO3blnJQzVZnDbK+lrQ+Pl5n2YabPu0GD5Q9TzsT2zKbu+TTTfk4lydqqWjHZugV/k7WqVlfViqpaMTIystDNkaTeWPCAlyR1w4CXpJ7q8mOSpwIXAHsnuSbJS7uqS5J0T8u6KriqntdV2ZKkzXOKRpJ6yoCXpJ4y4CWppwx4SeopA16SesqAl6SeMuAlqacMeEnqKQNeknrKgJeknjLgJamnDHhJ6ikDXpJ6yoCXpJ4y4CWppwx4SeopA16SesqAl6SeMuAlqacMeEnqKQNeknqq04BPcmiS7yX5QZJjuqxLknR3nQV8kq2B9wJPBx4JPC/JI7uqT5J0d12O4B8H/KCqrqqqu4CPAX/QYX2SpAGpqm4KTp4DHFpVL2vvvxB4fFX96YTtVgGr2rt7A9/bwip3AW7cwn37wP7bf/u/NO1RVSOTrVjWYaWZZNk9ziZVtRpYPevKkourasVsy1ms7L/9t/9Lt/9T6XKK5hrgoQP3dweu7bA+SdKALgP+G8BeSR6WZFvgCOAzHdYnSRrQ2RRNVa1P8qfAvwFbAx+qqu90VR9zMM2zyNn/pc3+6x46e5NVkrSw/CarJPWUAS9JPbXoA34pXg4hyYeS3JDk8oFlOyf5YpLvt/8+YCHb2JUkD01yTpIrk3wnyava5Uui/wBJlie5KMll7TF4a7v8YUkubI/Bx9sPN/RSkq2TfDPJWe39JdP3mVjUAb+EL4dwAnDohGXHAF+uqr2AL7f3+2g9cHRVPQL4PeBP2v/zpdJ/gDuBg6tqX+BRwKFJfg/4O+D/tMfgZuClC9jGrr0KuHLg/lLq+9AWdcCzRC+HUFXnAT+bsPgPgBPb2ycCfzivjZonVXVdVV3S3r6N5km+G0uk/wDVuL29u037V8DBwOnt8t4egyS7AyuBD7T3wxLp+0wt9oDfDfjRwP1r2mVL0YOq6jpoQhD4rQVuT+eSjAGPBi5kifW/naK4FLgB+CLwn8AtVbW+3aTPz4XjgdcDv2nvP5Cl0/cZWewBP9TlENQ/SbYDPgm8uqpuXej2zLeq2lBVj6L5hvjjgEdMttn8tqp7SQ4DbqiqtYOLJ9m0d33fEl1ei2Y+eDmETa5PsmtVXZdkV5qRXS8l2YYm3E+uqk+1i5dM/wdV1S1JzqV5P2KnJMvakWxfnwsHAM9K8gxgObADzYh+KfR9xhb7CN7LIWzyGeCo9vZRwKcXsC2daedbPwhcWVXHDaxaEv0HSDKSZKf29n2Bp9C8F3EO8Jx2s14eg6p6Q1XtXlVjNM/3s6vqBSyBvm+JRf9N1vZMfjybLofwjgVuUueSnAo8meYSqdcDfw38K3AaMAr8EPjjqpr4Ruyil+RA4KvAt9k0B/uXNPPwve8/QJLfpXkjcWuaQdppVfU3Sfak+aDBzsA3gSOr6s6Fa2m3kjwZeG1VHbbU+j6sRR/wkqTJLfYpGknSFAx4SeopA16SesqAl6SeMuAlqacMePVWkg1JLm2vunhJkifMcP8TkjxnM9usS/Lttp5Lp6sjyU5JXjGTNkizsdi/ySpN55ft1/lJ8jTgncCTOqjnoKq6cYjtdgJeAbyvgzZI9+AIXkvFDjSXkSWNdye5vB19Hz6w/D1JrkiyhvaCZUkOSXLGeEFJnprkU5NV0q7fLsmX21cN304yfoXTY4Hfbkf67+6qo9I4R/Dqs/u2V1xcDuxKc0lZgD+iuY76vjTfBv5GkvOA/YG9gd8BHgRcAXwIOBt4b5KRqvop8BLgwwP1nJNkA3BnVT0e+BXw7Kq6NckuwNeTfIbmGvX7jL+qkLpmwKvPBqdo9gc+kmQf4EDg1KraQHORsq8A+wFPHFh+bZKzobn+epKTgCOTfJjmRPCigXomTtEE+NskT6S5nMJuNCcMaV4Z8FoSquqCdjQ9wuSXl9246RTLPwycSTM6/8TAtccn84K2nsdW1a+TrKN5FSHNK+fgtSQk+e80F+e6CTgPOLz90YwRmpH7Re3yI9rluwIHje9fVdfSXIL2jTQ/mTidHWmuWf7rJAcBe7TLbwO2n7teSdNzBK8+G5+Dh2bUflRVbWjfMN0fuIxmxP76qvpJu/xgmitV/gfwlQnlnQyMVNUVm6n3ZODMJBcDlwLfBaiqm5L8e5ofS/9cVb1uDvooTcmrSUpDSvIe4JtV9cGFbos0DANeGkKStcAdwFO9zrgWCwNeknrKN1klqacMeEnqKQNeknrKgJeknjLgJamn/j84j2ouzf3v/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5" descr="data:image/png;base64,iVBORw0KGgoAAAANSUhEUgAAAYQAAAEWCAYAAABmE+CbAAAABHNCSVQICAgIfAhkiAAAAAlwSFlzAAALEgAACxIB0t1+/AAAADh0RVh0U29mdHdhcmUAbWF0cGxvdGxpYiB2ZXJzaW9uMy4xLjMsIGh0dHA6Ly9tYXRwbG90bGliLm9yZy+AADFEAAAXI0lEQVR4nO3debhkdX3n8fdHkLCqIC3TLE2DMgT0UTQtomQMihoMKuooy6jBLcQFFUEzuCXoaMLMGLc4UVEJRIWIII8Y3BBRQ0bBBhFRdDDYQNvY3YisEmPjd/44vwvlpW7fus2tqubW+/U89dw6p06d8/1V3apPne13UlVIknS/cRcgSdo4GAiSJMBAkCQ1BoIkCTAQJEmNgSBJAgyEiZbkw0neNk/zWpLktiSbtOGvJ3n5fMy7ze+LSY6cr/nNYbnvTHJDkp8Paf4/SHLAgNOuSPKUYdSxIdr7vfsA0y1NUkk2neHxE5J8cv4r1FwZCAtU+/K4I8mtSW5K8n+TvCLJXe95Vb2iqv7HgPNa7xdRVV1bVVtX1Z3zUPs9viCq6ulVdeq9nfcc69gFOA7Yu6r+U5/HD0iyss/4gcOwqh5eVV+fh1r71jJM7f2+epTL1HAZCAvbM6tqG2BX4ETgvwMfn++FzPTLbwHYFfhFVa0ZdyEbkwX8fk88A2ECVNXNVXUOcBhwZJJHACQ5Jck72/3tk/xzW5u4Mcm/JLlfkk8AS4DPt00Ef9GzCeBlSa4FvjbDZoGHJrk4yc1JPpdku7ase/yanVoLSXIQ8GbgsLa877XH7/rV3ep6a5JrkqxJ8o9JHtgem6rjyCTXts09b5nptUnywPb8tW1+b23zfwpwHrBjq+OUDX39kzwjyWU9a2qPnN7udn+LJKcm+WWSK9trPf1X/z5JLm+v6aeTbJ5kK+CLPbXelmTHaTXsl+TnU5v02rjnJLm83d83ybdajdcn+WCSzXqmrSSvTnIVcFXPuIe1+wcn+W6SW5Jcl+SEPi/FS5OsavM/bj2v137tdbopyfcy4CY13XsGwgSpqouBlcB/6fPwce2xRcAOdF/KVVUvAq6lW9vYuqr+V89z/gjYC/jjGRb5p8BLgR2BdcAHBqjxS8BfA59uy3tUn8le3G5PAnYHtgY+OG2aPwT2BA4E/jLJXjMs8u+AB7b5/FGr+SVV9VXg6cCqVseLZ6u9nySPAU4G/hx4MPAR4Jwkv9dn8r8ClrZangq8sM80hwIHAbsBjwReXFW3T6t166pa1fukqvo2cDvw5J7R/w04rd2/E3g9sD3weLrX7VXTlv1s4HHA3n3qup3utXsQcDDwyiTPnjbNk4A9gKcBx/fbDJlkJ+Bc4J3AdsAbgLOSLOqzTM0zA2HyrKL7oE33G2AxsGtV/aaq/qVm7+jqhKq6varumOHxT1TVFe0L623Aob2/UO+FFwDvqaqrq+o24E3A4dPWTt5eVXdU1feA7wH3CJZWy2HAm6rq1qpaAfwt8KI51LJj+yV7140ujKb8GfCRqrqoqu5s+0F+DezXZ16HAn9dVb+sqpX0D9APVNWqqroR+DywzxxqPR04AiDJNsCftHFU1SVV9e2qWtdeh4/QBWSvv6mqG/u931X19ar6flX9tqoub/Od/vy3t/+X7wP/MFXLNC8EvlBVX2jzOg9Y3mrVkBkIk2cn4MY+4/838BPgK0muTnL8APO6bg6PXwPcn+4X6L21Y5tf77w3pVuzmdJ7VNCv6NYiptse2KzPvHaaQy2rqupBvTfgwp7HdwWOmxYYu7Q2TLcjv/ua9Xt9B2nXTE4DntvWTp4LXFpV1wAk+c9tk+HPk9xCt5Y2/b2a8f1O8rgkF7RNbzcDr5jl+dfQ/zXYFXh+n4BdPId2agMZCBMkyWPpvuwunP5Y+4V8XFXtDjwTODbJgVMPzzDL2dYgdum5v4RuLeQGus0LW/bUtQndpqpB57uK7oujd97rgNWzPG+6G1pN0+f1sznOZ32uA941LTS2rKrT+0x7PbBzz/AufaaZyazdFlfVD+m+iJ/O724uAvgQ8CNgj6p6AN0mw8xhGacB5wC7VNUDgQ/3ef70/4dV3NN1dGuWva/XVlV14vpbp/lgIEyAJA9I8gzgn4BPtlX26dM8I8nDkgS4hW6b8tQhpKvptmvP1QuT7J1kS+AdwJntsNT/B2zedkTeH3gr0LtNfTWwND2HyE5zOvD6JLsl2Zq79zmsm0txrZYzgHcl2SbJrsCxwHweE/9R4BXtF3SSbNXavU2fac8A3pRk27Yt/eg5LGc18OC0nevrcRrwWuCJwGd6xm9D977fluT3gVfOYdlTz7+xqv49yb50gTPd25JsmeThwEuAT/eZ5pPAM5P8cZJN2k7zA5Ls3GdazTMDYWH7fJJb6X51vQV4D90HsZ89gK8CtwHfAv6+5/j4vwHe2lbh3zCH5X8COIVuM8fmdF9EVNXNdDssP0b3a/x2uh3aU6a+qH6R5NI+8z25zfubwE+BfwdeM4e6er2mLf9qujWn09r850VVLafbj/BB4Jd0m+VePMPk76B7HX5K916cSbe/YZDl/IguKK9u71O/zTG0aQ4AvlZVN/SMfwPdl/itdCHW78t6fV4FvKP9v/0lXbhN9w269p8PvLuqvtKnHdcBh9Ctoayl+999I35XjUS8QI60cUrySuDwqpq+c1YaClNX2kgkWZxk/3TnQexJdyjw2eOuS5PDMw6ljcdmdId77gbcRLfP5+/HWpEmipuMJEnAEDcZJdmlHZd8ZboeHV/Xxp+Q5GfpTuW/LIknnEjSRmBoawhJFgOLq+rSdojdJXSnvh8K3FZV7x50Xttvv30tXbp0KHVK0kJ1ySWX3FBVA3f7MbR9CFV1Pd2JNlTVrUmuZG5ngN5l6dKlLF++fD7Lk6QFL8k1s091t5EcZZRkKfBo4KI26uh0PTaenGTbGZ5zVJLlSZavXbt2FGVK0kQbeiC0M0nPAo6pqlvoTpF/KF2nXNfTdSZ2D1V1UlUtq6plixbZ0aEkDdtQA6F1S3AW8Kmq+ixAVa1uvT7+lu6MyH2HWYMkaTDDPMoodFfnurKq3tMzvrfXwucAVwyrBknS4IZ5Ytr+dP3Kfz/JZW3cm4EjkuxD13PiCroLh0iSxmyYRxldyD27vwX4wrCWKUnacPZlJEkCDARJUmMgSJIAezuVtAAsPf7cu+6vOPHgMVZy3+YagiQJMBAkSY2BIEkCDARJUmMgSJIAA0GS1BgIkiTAQJAkNQaCJAkwECRJjYEgSQIMBElSYyBIkgADQZLUGAiSJMBAkCQ1BoIkCTAQJEmNgSBJAgwESVJjIEiSAANBktQYCJIkwECQJDUGgiQJMBAkSY2BIEkCDARJUmMgSJIAA0GS1AwtEJLskuSCJFcm+UGS17Xx2yU5L8lV7e+2w6pBkjS4Ya4hrAOOq6q9gP2AVyfZGzgeOL+q9gDOb8OSpDEbWiBU1fVVdWm7fytwJbATcAhwapvsVODZw6pBkjS4TUexkCRLgUcDFwE7VNX10IVGkofM8JyjgKMAlixZMooyJU2gpcefe9f9FScePMZKxm/oO5WTbA2cBRxTVbcM+ryqOqmqllXVskWLFg2vQEkSMORASHJ/ujD4VFV9to1enWRxe3wxsGaYNUiSBjPMo4wCfBy4sqre0/PQOcCR7f6RwOeGVYMkaXDD3IewP/Ai4PtJLmvj3gycCJyR5GXAtcDzh1iDJGlAQwuEqroQyAwPHzis5UqSNoxnKkuSAANBktQYCJIkYEQnpknSqNybE80m/SQ11xAkSYCBIElqDARJEmAgSJIaA0GSBBgIkqTGQJAkAQaCJKkxECRJgIEgSWoMBEkSYCBIkhoDQZIEGAiSpMZAkCQBBoIkqfECOZI2OpN+oZpxcQ1BkgQYCJKkxkCQJAEGgiSpMRAkSYCBIElqDARJEmAgSJIaA0GSBBgIkqTGQJAkAQaCJKkxECRJwBADIcnJSdYkuaJn3AlJfpbksnb7k2EtX5I0N8NcQzgFOKjP+PdW1T7t9oUhLl+SNAdDC4Sq+iZw47DmL0maX+PYh3B0ksvbJqVtZ5ooyVFJlidZvnbt2lHWJ0kTadSB8CHgocA+wPXA3840YVWdVFXLqmrZokWLRlWfJE2skQZCVa2uqjur6rfAR4F9R7l8SdLMRhoISRb3DD4HuGKmaSVJo7XpsGac5HTgAGD7JCuBvwIOSLIPUMAK4M+HtXxJ0twMLRCq6og+oz8+rOVJku4dz1SWJAEGgiSpMRAkScCA+xCS7F9V/zrbOEmab0uPP7fv+BUnHjziSha+QdcQ/m7AcZKk+6j1riEkeTzwBGBRkmN7HnoAsMkwC5MkjdZsm4w2A7Zu023TM/4W4HnDKkqSNHrrDYSq+gbwjSSnVNU1I6pJkjQGg56Y9ntJTgKW9j6nqp48jKIkSaM3aCB8Bvgw8DHgzuGVI0kal0EDYV1VfWiolUiSxmrQw04/n+RVSRYn2W7qNtTKJEkjNegawpHt7xt7xhWw+/yWI0nzp/ekNk9km91AgVBVuw27EEnSeA3adcWf9htfVf84v+VIksZl0E1Gj+25vzlwIHApYCBI0gIx6Caj1/QOJ3kg8ImhVCRJGosN7f76V8Ae81mIJGm8Bt2H8Hm6o4qg69RuL+CMYRUlSRq9QfchvLvn/jrgmqpaOYR6JEljMug+hG8k2YG7dy5fNbySJGl2M104Z9jPXcgG2oeQ5FDgYuD5wKHARUns/lqSFpBBNxm9BXhsVa0BSLII+Cpw5rAKkySN1qBHGd1vKgyaX8zhuZKk+4BB1xC+lOTLwOlt+DDgC8MpSZI0DrNdU/lhwA5V9cYkzwX+EAjwLeBTI6hPkjQis232eR9wK0BVfbaqjq2q19OtHbxv2MVJkkZntkBYWlWXTx9ZVcvpLqcpSVogZguEzdfz2BbzWYgkabxm26n8nSR/VlUf7R2Z5GXAJcMrS5LGa6aL6yzki+7MFgjHAGcneQF3B8AyYDPgOcMsTJI0WusNhKpaDTwhyZOAR7TR51bV14ZemSRppAbty+gC4IIh1yJJGiPPNpYkAUMMhCQnJ1mT5IqecdslOS/JVe3vtsNaviRpboa5hnAKcNC0cccD51fVHsD5bViStBEYWiBU1TeBG6eNPgQ4td0/FXj2sJYvSZqbUe9D2KGqrgdofx8y4uVLkmaw0e5UTnJUkuVJlq9du3bc5UjSgjfqQFidZDFA+7tmpgmr6qSqWlZVyxYtWjSyAiVpUo06EM4Bjmz3jwQ+N+LlS5JmMMzDTk+nu27CnklWtv6PTgSemuQq4KltWJK0ERj0imlzVlVHzPDQgcNapiRpw220O5UlSaNlIEiSAANBktQMbR+CJM1F74VnNjYz1bbQLpbjGoIkCTAQJEmNgSBJAgwESVJjIEiSAANBktQYCJIkwECQJDWemCZpZBbaiVy9FkLbXEOQJAEGgiSpMRAkSYCBIElqDARJEmAgSJIaA0GSBBgIkqTGQJAkAQaCJKkxECRJgIEgSWoMBEkSYCBIkhoDQZIEGAiSpMYL5EiaCL0XsFF/riFIkgADQZLUGAiSJMBAkCQ1Y9mpnGQFcCtwJ7CuqpaNow5J0t3GeZTRk6rqhjEuX5LUw01GkiRgfIFQwFeSXJLkqDHVIEnqMa5NRvtX1aokDwHOS/Kjqvpm7wQtKI4CWLJkyThqlKSJMpY1hKpa1f6uAc4G9u0zzUlVtayqli1atGjUJUrSxBl5ICTZKsk2U/eBpwFXjLoOSdLvGscmox2As5NMLf+0qvrSGOqQJPUYeSBU1dXAo0a9XEnS+nnYqSQJMBAkSY2BIEkCDARJUmMgSJIAA0GS1BgIkiTAQJAkNQaCJAkwECRJjYEgSQIMBElSM85rKkuaYEuPP3fcJWga1xAkSYCBIElqDARJEmAgSJIaA0GSBBgIkqTGQJAkAQaCJKnxxDRJG6z35LIVJx7cd/wkGuR16R0/03PXN90wuIYgSQIMBElSYyBIkgADQZLUGAiSJMBAkCQ1BoIkCZiA8xAGOe5XkoblvnROhmsIkiTAQJAkNQaCJAkwECRJjYEgSQLGFAhJDkry4yQ/SXL8OGqQJP2ukQdCkk2A/wM8HdgbOCLJ3qOuQ5L0u8axhrAv8JOqurqq/gP4J+CQMdQhSeqRqhrtApPnAQdV1cvb8IuAx1XV0dOmOwo4qg3uCfx4Hha/PXDDPMznvsi2T65Jbv+kt32rqlo06BPGcaZy+oy7RypV1UnASfO64GR5VS2bz3neV9j2yWw7THb7bXstnctzxrHJaCWwS8/wzsCqMdQhSeoxjkD4DrBHkt2SbAYcDpwzhjokST1GvsmoqtYlORr4MrAJcHJV/WBEi5/XTVD3MbZ9ck1y+237HIx8p7IkaePkmcqSJMBAkCQ1CzYQkmye5OIk30vygyRvb+N3S3JRkquSfLrt2F6QkmyS5LtJ/rkNT0Tbk6xI8v0klyVZ3sZtl+S81vbzkmw77jqHIcmDkpyZ5EdJrkzy+Eloe5I92/s9dbslyTGT0HaAJK9v33NXJDm9ff/N+fO+YAMB+DXw5Kp6FLAPcFCS/YD/Cby3qvYAfgm8bIw1DtvrgCt7hiep7U+qqn16jkE/Hji/tf38NrwQvR/4UlX9PvAouvd/wbe9qn7c3u99gD8AfgWczQS0PclOwGuBZVX1CLqDdQ5nAz7vCzYQqnNbG7x/uxXwZODMNv5U4NljKG/okuwMHAx8rA2HCWn7DA6hazMs0LYneQDwRODjAFX1H1V1ExPQ9mkOBP6tqq5hctq+KbBFkk2BLYHr2YDP+4INBLhrk8llwBrgPODfgJuqal2bZCWw07jqG7L3AX8B/LYNP5jJaXsBX0lySesCBWCHqroeoP19yNiqG57dgbXAP7RNhR9LshWT0fZehwOnt/sLvu1V9TPg3cC1dEFwM3AJG/B5X9CBUFV3tlXInek61dur32SjrWr4kjwDWFNVl/SO7jPpgmt7s39VPYauR91XJ3niuAsakU2BxwAfqqpHA7ezADeRrE/bTv4s4DPjrmVU2n6RQ4DdgB2Brej+96eb9fO+oANhSltt/jqwH/CgtloFC7fbjP2BZyVZQdeb7JPp1hgmoe1U1ar2dw3dduR9gdVJFgO0v2vGV+HQrARWVtVFbfhMuoCYhLZPeTpwaVWtbsOT0PanAD+tqrVV9Rvgs8AT2IDP+4INhCSLkjyo3d+C7kW7ErgAeF6b7Ejgc+OpcHiq6k1VtXPr2Opw4GtV9QImoO1JtkqyzdR94GnAFXTdoxzZJluQba+qnwPXJdmzjToQ+CET0PYeR3D35iKYjLZfC+yXZMu2r3DqfZ/z533Bnqmc5JF0O1I2oQu+M6rqHUl2p/vVvB3wXeCFVfXr8VU6XEkOAN5QVc+YhLa3Np7dBjcFTquqdyV5MHAGsITuA/T8qrpxTGUOTZJ96A4k2Ay4GngJ7f+fhd/2LYHrgN2r6uY2blLe97cDhwHr6D7bL6fbZzCnz/uCDQRJ0tws2E1GkqS5MRAkSYCBIElqDARJEmAgSJIaA0ETL8lt04ZfnOSDszznWUnWexZwkgOmeprt89gx7TBJaaNhIEgboKrOqaoT78UsjqHrhEzaaBgI0nq0M97PSvKddtu/jb9rLSLJQ5N8uz3+jmlrHFv3XJ/gU+m8lq7PmQuSXDCGZkl9bTr7JNKCt0XrFXfKdnRdHkB3fYH3VtWFSZYAX+aenSS+H3h/VZ2e5BXTHns08HC6fmT+la7jvQ8kOZbumg03zHdjpA1lIEhwR+sVF+h+/QNTF9Z5CrB310UMAA+Y6iupx+O5u6/50+i6Ip5ycVWtbPO9DFgKXDifxUvzxUCQ1u9+wOOr6o7ekT0BMZvevmPuxM+cNmLuQ5DW7yvA0VMDrfO46b4N/Nd2//AB53srMH1NQxorA0Fav9cCy5JcnuSHwPR9BNAdMXRskouBxXRXrJrNScAX3amsjYm9nUr3Ujuf4I6qqiSHA0dU1SHjrkuaK7dnSvfeHwAfbBcnuQl46ZjrkTaIawiSJMB9CJKkxkCQJAEGgiSpMRAkSYCBIElq/j8NZPOIGsxpUA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p:nvPr/>
        </p:nvPicPr>
        <p:blipFill>
          <a:blip r:embed="rId4"/>
          <a:stretch>
            <a:fillRect/>
          </a:stretch>
        </p:blipFill>
        <p:spPr>
          <a:xfrm>
            <a:off x="6163339" y="1672854"/>
            <a:ext cx="5181600" cy="3186225"/>
          </a:xfrm>
          <a:prstGeom prst="rect">
            <a:avLst/>
          </a:prstGeom>
        </p:spPr>
      </p:pic>
      <p:pic>
        <p:nvPicPr>
          <p:cNvPr id="10" name="Picture 9"/>
          <p:cNvPicPr/>
          <p:nvPr/>
        </p:nvPicPr>
        <p:blipFill>
          <a:blip r:embed="rId5"/>
          <a:stretch>
            <a:fillRect/>
          </a:stretch>
        </p:blipFill>
        <p:spPr>
          <a:xfrm>
            <a:off x="5972175" y="4661157"/>
            <a:ext cx="5762625" cy="1533525"/>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72055068"/>
      </p:ext>
    </p:extLst>
  </p:cSld>
  <p:clrMapOvr>
    <a:masterClrMapping/>
  </p:clrMapOvr>
  <mc:AlternateContent xmlns:mc="http://schemas.openxmlformats.org/markup-compatibility/2006">
    <mc:Choice xmlns:p14="http://schemas.microsoft.com/office/powerpoint/2010/main" Requires="p14">
      <p:transition spd="slow" p14:dur="2000" advTm="34978"/>
    </mc:Choice>
    <mc:Fallback>
      <p:transition spd="slow" advTm="34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Extracting Sample Data</a:t>
            </a:r>
            <a:endParaRPr lang="en-US" dirty="0"/>
          </a:p>
        </p:txBody>
      </p:sp>
      <p:sp>
        <p:nvSpPr>
          <p:cNvPr id="3" name="Content Placeholder 2"/>
          <p:cNvSpPr>
            <a:spLocks noGrp="1"/>
          </p:cNvSpPr>
          <p:nvPr>
            <p:ph idx="1"/>
          </p:nvPr>
        </p:nvSpPr>
        <p:spPr>
          <a:xfrm>
            <a:off x="820834" y="2530476"/>
            <a:ext cx="6451836" cy="2141475"/>
          </a:xfrm>
        </p:spPr>
        <p:txBody>
          <a:bodyPr/>
          <a:lstStyle/>
          <a:p>
            <a:pPr>
              <a:buFont typeface="Wingdings" pitchFamily="2" charset="2"/>
              <a:buChar char="q"/>
            </a:pPr>
            <a:r>
              <a:rPr lang="en-US" dirty="0" smtClean="0"/>
              <a:t>Since the data is huge, we have the extracted the random data from the data based on the year.</a:t>
            </a:r>
          </a:p>
          <a:p>
            <a:pPr>
              <a:buFont typeface="Wingdings" pitchFamily="2" charset="2"/>
              <a:buChar char="q"/>
            </a:pPr>
            <a:r>
              <a:rPr lang="en-US" dirty="0" smtClean="0"/>
              <a:t>If the count of data is greater than the random sample number of 75 per year we are storing the data into a new data set</a:t>
            </a:r>
            <a:endParaRPr lang="en-US" dirty="0"/>
          </a:p>
        </p:txBody>
      </p:sp>
      <p:pic>
        <p:nvPicPr>
          <p:cNvPr id="4" name="Picture 3"/>
          <p:cNvPicPr/>
          <p:nvPr/>
        </p:nvPicPr>
        <p:blipFill>
          <a:blip r:embed="rId4"/>
          <a:stretch>
            <a:fillRect/>
          </a:stretch>
        </p:blipFill>
        <p:spPr>
          <a:xfrm>
            <a:off x="7272670" y="1971210"/>
            <a:ext cx="4048035" cy="3260009"/>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74819042"/>
      </p:ext>
    </p:extLst>
  </p:cSld>
  <p:clrMapOvr>
    <a:masterClrMapping/>
  </p:clrMapOvr>
  <mc:AlternateContent xmlns:mc="http://schemas.openxmlformats.org/markup-compatibility/2006">
    <mc:Choice xmlns:p14="http://schemas.microsoft.com/office/powerpoint/2010/main" Requires="p14">
      <p:transition spd="slow" p14:dur="2000" advTm="54403"/>
    </mc:Choice>
    <mc:Fallback>
      <p:transition spd="slow" advTm="54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FD0734-9483-4E8A-B920-D7336A78AC3B}"/>
              </a:ext>
            </a:extLst>
          </p:cNvPr>
          <p:cNvSpPr>
            <a:spLocks noGrp="1"/>
          </p:cNvSpPr>
          <p:nvPr>
            <p:ph type="title"/>
          </p:nvPr>
        </p:nvSpPr>
        <p:spPr>
          <a:xfrm>
            <a:off x="1097280" y="286603"/>
            <a:ext cx="10058400" cy="1450757"/>
          </a:xfrm>
        </p:spPr>
        <p:txBody>
          <a:bodyPr>
            <a:normAutofit/>
          </a:bodyPr>
          <a:lstStyle/>
          <a:p>
            <a:pPr algn="ctr"/>
            <a:r>
              <a:rPr lang="en-IN" sz="4400" dirty="0" smtClean="0"/>
              <a:t>Model Selection</a:t>
            </a:r>
            <a:endParaRPr lang="en-IN" sz="4400" dirty="0"/>
          </a:p>
        </p:txBody>
      </p:sp>
      <p:sp>
        <p:nvSpPr>
          <p:cNvPr id="6" name="Content Placeholder 2">
            <a:extLst>
              <a:ext uri="{FF2B5EF4-FFF2-40B4-BE49-F238E27FC236}">
                <a16:creationId xmlns:a16="http://schemas.microsoft.com/office/drawing/2014/main" xmlns="" id="{643F03FB-63CD-4274-B112-712B08FAA729}"/>
              </a:ext>
            </a:extLst>
          </p:cNvPr>
          <p:cNvSpPr txBox="1">
            <a:spLocks/>
          </p:cNvSpPr>
          <p:nvPr/>
        </p:nvSpPr>
        <p:spPr>
          <a:xfrm>
            <a:off x="1097281" y="1849853"/>
            <a:ext cx="5112133"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0"/>
              </a:spcBef>
              <a:spcAft>
                <a:spcPts val="600"/>
              </a:spcAft>
              <a:buFont typeface="Symbol" panose="05050102010706020507" pitchFamily="18" charset="2"/>
              <a:buChar char=""/>
              <a:tabLst>
                <a:tab pos="457200" algn="l"/>
              </a:tabLst>
            </a:pPr>
            <a:endParaRPr lang="en-US" dirty="0" smtClean="0">
              <a:effectLst/>
              <a:latin typeface="Trebuchet MS" panose="020B0603020202020204" pitchFamily="34" charset="0"/>
              <a:ea typeface="Times New Roman" panose="02020603050405020304" pitchFamily="18" charset="0"/>
            </a:endParaRPr>
          </a:p>
          <a:p>
            <a:pPr marL="342900" indent="-342900">
              <a:spcBef>
                <a:spcPts val="0"/>
              </a:spcBef>
              <a:spcAft>
                <a:spcPts val="600"/>
              </a:spcAft>
              <a:buFont typeface="Symbol" panose="05050102010706020507" pitchFamily="18" charset="2"/>
              <a:buChar char=""/>
              <a:tabLst>
                <a:tab pos="457200" algn="l"/>
              </a:tabLst>
            </a:pPr>
            <a:r>
              <a:rPr lang="en-US" dirty="0" smtClean="0">
                <a:effectLst/>
                <a:latin typeface="Trebuchet MS" panose="020B0603020202020204" pitchFamily="34" charset="0"/>
                <a:ea typeface="Times New Roman" panose="02020603050405020304" pitchFamily="18" charset="0"/>
              </a:rPr>
              <a:t>Based </a:t>
            </a:r>
            <a:r>
              <a:rPr lang="en-US" dirty="0">
                <a:effectLst/>
                <a:latin typeface="Trebuchet MS" panose="020B0603020202020204" pitchFamily="34" charset="0"/>
                <a:ea typeface="Times New Roman" panose="02020603050405020304" pitchFamily="18" charset="0"/>
              </a:rPr>
              <a:t>on a high </a:t>
            </a:r>
            <a:r>
              <a:rPr lang="en-US" dirty="0" smtClean="0">
                <a:latin typeface="Trebuchet MS" panose="020B0603020202020204" pitchFamily="34" charset="0"/>
                <a:ea typeface="Times New Roman" panose="02020603050405020304" pitchFamily="18" charset="0"/>
              </a:rPr>
              <a:t>model score </a:t>
            </a:r>
            <a:r>
              <a:rPr lang="en-US" dirty="0" smtClean="0">
                <a:effectLst/>
                <a:latin typeface="Trebuchet MS" panose="020B0603020202020204" pitchFamily="34" charset="0"/>
                <a:ea typeface="Times New Roman" panose="02020603050405020304" pitchFamily="18" charset="0"/>
              </a:rPr>
              <a:t>value</a:t>
            </a:r>
            <a:r>
              <a:rPr lang="en-US" dirty="0">
                <a:effectLst/>
                <a:latin typeface="Trebuchet MS" panose="020B0603020202020204" pitchFamily="34" charset="0"/>
                <a:ea typeface="Times New Roman" panose="02020603050405020304" pitchFamily="18" charset="0"/>
              </a:rPr>
              <a:t>, </a:t>
            </a:r>
            <a:r>
              <a:rPr lang="en-US" dirty="0" smtClean="0">
                <a:effectLst/>
                <a:latin typeface="Trebuchet MS" panose="020B0603020202020204" pitchFamily="34" charset="0"/>
                <a:ea typeface="Times New Roman" panose="02020603050405020304" pitchFamily="18" charset="0"/>
              </a:rPr>
              <a:t>between </a:t>
            </a:r>
            <a:r>
              <a:rPr lang="en-US" dirty="0" smtClean="0">
                <a:effectLst/>
                <a:latin typeface="Trebuchet MS" panose="020B0603020202020204" pitchFamily="34" charset="0"/>
                <a:ea typeface="Times New Roman" panose="02020603050405020304" pitchFamily="18" charset="0"/>
              </a:rPr>
              <a:t>all the models we </a:t>
            </a:r>
            <a:r>
              <a:rPr lang="en-US" dirty="0" smtClean="0">
                <a:effectLst/>
                <a:latin typeface="Trebuchet MS" panose="020B0603020202020204" pitchFamily="34" charset="0"/>
                <a:ea typeface="Times New Roman" panose="02020603050405020304" pitchFamily="18" charset="0"/>
              </a:rPr>
              <a:t>are using </a:t>
            </a:r>
            <a:r>
              <a:rPr lang="en-US" dirty="0" smtClean="0">
                <a:latin typeface="Trebuchet MS" panose="020B0603020202020204" pitchFamily="34" charset="0"/>
                <a:ea typeface="Times New Roman" panose="02020603050405020304" pitchFamily="18" charset="0"/>
              </a:rPr>
              <a:t>Random Forest </a:t>
            </a:r>
            <a:r>
              <a:rPr lang="en-US" dirty="0" err="1" smtClean="0">
                <a:latin typeface="Trebuchet MS" panose="020B0603020202020204" pitchFamily="34" charset="0"/>
                <a:ea typeface="Times New Roman" panose="02020603050405020304" pitchFamily="18" charset="0"/>
              </a:rPr>
              <a:t>Regressor</a:t>
            </a:r>
            <a:r>
              <a:rPr lang="en-US" dirty="0" smtClean="0">
                <a:effectLst/>
                <a:latin typeface="Trebuchet MS" panose="020B0603020202020204" pitchFamily="34" charset="0"/>
                <a:ea typeface="Times New Roman" panose="02020603050405020304" pitchFamily="18" charset="0"/>
              </a:rPr>
              <a:t> </a:t>
            </a:r>
            <a:r>
              <a:rPr lang="en-US" dirty="0" smtClean="0">
                <a:effectLst/>
                <a:latin typeface="Trebuchet MS" panose="020B0603020202020204" pitchFamily="34" charset="0"/>
                <a:ea typeface="Times New Roman" panose="02020603050405020304" pitchFamily="18" charset="0"/>
              </a:rPr>
              <a:t>Model to provides </a:t>
            </a:r>
            <a:r>
              <a:rPr lang="en-US" dirty="0">
                <a:effectLst/>
                <a:latin typeface="Trebuchet MS" panose="020B0603020202020204" pitchFamily="34" charset="0"/>
                <a:ea typeface="Times New Roman" panose="02020603050405020304" pitchFamily="18" charset="0"/>
              </a:rPr>
              <a:t>us high true prediction values for our dataset. </a:t>
            </a:r>
          </a:p>
          <a:p>
            <a:pPr marL="0" indent="0">
              <a:spcBef>
                <a:spcPts val="0"/>
              </a:spcBef>
              <a:spcAft>
                <a:spcPts val="600"/>
              </a:spcAft>
              <a:buNone/>
              <a:tabLst>
                <a:tab pos="457200" algn="l"/>
              </a:tabLst>
            </a:pPr>
            <a:endParaRPr lang="en-US" dirty="0">
              <a:effectLst/>
              <a:latin typeface="Trebuchet MS" panose="020B0603020202020204" pitchFamily="34" charset="0"/>
              <a:ea typeface="Times New Roman" panose="02020603050405020304" pitchFamily="18" charset="0"/>
            </a:endParaRPr>
          </a:p>
        </p:txBody>
      </p:sp>
      <p:pic>
        <p:nvPicPr>
          <p:cNvPr id="7" name="Picture 6"/>
          <p:cNvPicPr/>
          <p:nvPr/>
        </p:nvPicPr>
        <p:blipFill>
          <a:blip r:embed="rId4"/>
          <a:stretch>
            <a:fillRect/>
          </a:stretch>
        </p:blipFill>
        <p:spPr>
          <a:xfrm>
            <a:off x="6462381" y="1770795"/>
            <a:ext cx="4838700" cy="4181475"/>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60339582"/>
      </p:ext>
    </p:extLst>
  </p:cSld>
  <p:clrMapOvr>
    <a:masterClrMapping/>
  </p:clrMapOvr>
  <mc:AlternateContent xmlns:mc="http://schemas.openxmlformats.org/markup-compatibility/2006">
    <mc:Choice xmlns:p14="http://schemas.microsoft.com/office/powerpoint/2010/main" Requires="p14">
      <p:transition spd="slow" p14:dur="2000" advTm="24671"/>
    </mc:Choice>
    <mc:Fallback>
      <p:transition spd="slow" advTm="24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TM02900769[[fn=Retrospect]]</Template>
  <TotalTime>1722</TotalTime>
  <Words>483</Words>
  <Application>Microsoft Office PowerPoint</Application>
  <PresentationFormat>Custom</PresentationFormat>
  <Paragraphs>54</Paragraphs>
  <Slides>12</Slides>
  <Notes>0</Notes>
  <HiddenSlides>0</HiddenSlides>
  <MMClips>12</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Retrospect</vt:lpstr>
      <vt:lpstr>Car Price Prediction </vt:lpstr>
      <vt:lpstr>Background of the problem</vt:lpstr>
      <vt:lpstr>Proposal</vt:lpstr>
      <vt:lpstr>Data Understanding</vt:lpstr>
      <vt:lpstr>Exploratory Data Analysis</vt:lpstr>
      <vt:lpstr>Scatterplot Relation of Variables</vt:lpstr>
      <vt:lpstr>Handling Outliers</vt:lpstr>
      <vt:lpstr>Extracting Sample Data</vt:lpstr>
      <vt:lpstr>Model Selection</vt:lpstr>
      <vt:lpstr>Build Model</vt:lpstr>
      <vt:lpstr>Conclusion</vt:lpstr>
      <vt:lpstr>Reference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Fraud Prediction </dc:title>
  <dc:creator>Vasanthakumar Kalaikkovan</dc:creator>
  <cp:lastModifiedBy>Venkata Kanaparthi</cp:lastModifiedBy>
  <cp:revision>44</cp:revision>
  <dcterms:created xsi:type="dcterms:W3CDTF">2021-10-29T23:27:29Z</dcterms:created>
  <dcterms:modified xsi:type="dcterms:W3CDTF">2022-02-07T01:01:49Z</dcterms:modified>
</cp:coreProperties>
</file>